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4D547BB" w14:textId="77777777" w:rsidR="00693D4B" w:rsidRDefault="00693D4B">
      <w:pPr>
        <w:spacing w:before="240" w:after="240"/>
        <w:jc w:val="center"/>
        <w:rPr>
          <w:rFonts w:ascii="League Spartan" w:eastAsia="League Spartan" w:hAnsi="League Spartan" w:cs="League Spartan"/>
          <w:b/>
          <w:bCs/>
          <w:sz w:val="32"/>
          <w:szCs w:val="32"/>
        </w:rPr>
      </w:pPr>
      <w:r>
        <w:rPr>
          <w:rFonts w:ascii="League Spartan" w:eastAsia="League Spartan" w:hAnsi="League Spartan" w:cs="League Spartan"/>
          <w:b/>
          <w:bCs/>
          <w:noProof/>
          <w:sz w:val="32"/>
          <w:szCs w:val="32"/>
        </w:rPr>
        <w:drawing>
          <wp:anchor distT="0" distB="0" distL="114300" distR="114300" simplePos="0" relativeHeight="251659264" behindDoc="0" locked="0" layoutInCell="1" allowOverlap="1" wp14:anchorId="4145541A" wp14:editId="1BB84469">
            <wp:simplePos x="0" y="0"/>
            <wp:positionH relativeFrom="page">
              <wp:posOffset>-45267</wp:posOffset>
            </wp:positionH>
            <wp:positionV relativeFrom="page">
              <wp:posOffset>0</wp:posOffset>
            </wp:positionV>
            <wp:extent cx="7867650" cy="2642870"/>
            <wp:effectExtent l="0" t="0" r="0" b="5080"/>
            <wp:wrapNone/>
            <wp:docPr id="755170650" name="Picture 1" descr="A blue background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5170650" name="Picture 1" descr="A blue background with white text&#10;&#10;AI-generated content may be incorrect."/>
                    <pic:cNvPicPr/>
                  </pic:nvPicPr>
                  <pic:blipFill>
                    <a:blip r:embed="rId11">
                      <a:extLst>
                        <a:ext uri="{28A0092B-C50C-407E-A947-70E740481C1C}">
                          <a14:useLocalDpi xmlns:a14="http://schemas.microsoft.com/office/drawing/2010/main" val="0"/>
                        </a:ext>
                      </a:extLst>
                    </a:blip>
                    <a:stretch>
                      <a:fillRect/>
                    </a:stretch>
                  </pic:blipFill>
                  <pic:spPr>
                    <a:xfrm>
                      <a:off x="0" y="0"/>
                      <a:ext cx="7867650" cy="2642870"/>
                    </a:xfrm>
                    <a:prstGeom prst="rect">
                      <a:avLst/>
                    </a:prstGeom>
                  </pic:spPr>
                </pic:pic>
              </a:graphicData>
            </a:graphic>
            <wp14:sizeRelH relativeFrom="margin">
              <wp14:pctWidth>0</wp14:pctWidth>
            </wp14:sizeRelH>
            <wp14:sizeRelV relativeFrom="margin">
              <wp14:pctHeight>0</wp14:pctHeight>
            </wp14:sizeRelV>
          </wp:anchor>
        </w:drawing>
      </w:r>
      <w:r w:rsidR="009528D0">
        <w:rPr>
          <w:rFonts w:ascii="League Spartan" w:eastAsia="League Spartan" w:hAnsi="League Spartan" w:cs="League Spartan"/>
          <w:b/>
          <w:bCs/>
          <w:sz w:val="32"/>
          <w:szCs w:val="32"/>
        </w:rPr>
        <w:br/>
      </w:r>
    </w:p>
    <w:p w14:paraId="752DA5D3" w14:textId="77777777" w:rsidR="00693D4B" w:rsidRDefault="00693D4B">
      <w:pPr>
        <w:spacing w:before="240" w:after="240"/>
        <w:jc w:val="center"/>
        <w:rPr>
          <w:rFonts w:ascii="League Spartan" w:eastAsia="League Spartan" w:hAnsi="League Spartan" w:cs="League Spartan"/>
          <w:b/>
          <w:bCs/>
          <w:sz w:val="32"/>
          <w:szCs w:val="32"/>
        </w:rPr>
      </w:pPr>
    </w:p>
    <w:p w14:paraId="6756838D" w14:textId="424C7DA2" w:rsidR="00693D4B" w:rsidRDefault="0044332E" w:rsidP="0044332E">
      <w:pPr>
        <w:spacing w:before="240" w:after="240"/>
        <w:rPr>
          <w:rFonts w:ascii="League Spartan" w:eastAsia="League Spartan" w:hAnsi="League Spartan" w:cs="League Spartan"/>
          <w:b/>
          <w:bCs/>
          <w:sz w:val="32"/>
          <w:szCs w:val="32"/>
        </w:rPr>
      </w:pPr>
      <w:r>
        <w:rPr>
          <w:rFonts w:ascii="League Spartan" w:eastAsia="League Spartan" w:hAnsi="League Spartan" w:cs="League Spartan"/>
          <w:b/>
          <w:bCs/>
          <w:sz w:val="32"/>
          <w:szCs w:val="32"/>
        </w:rPr>
        <w:br/>
      </w:r>
    </w:p>
    <w:p w14:paraId="7D019428" w14:textId="5ABA08C3" w:rsidR="00B02222" w:rsidRPr="0044332E" w:rsidRDefault="00D87BB1" w:rsidP="0044332E">
      <w:pPr>
        <w:jc w:val="center"/>
        <w:rPr>
          <w:b/>
          <w:bCs/>
          <w:u w:val="single"/>
        </w:rPr>
      </w:pPr>
      <w:r>
        <w:rPr>
          <w:rFonts w:ascii="League Spartan" w:eastAsia="League Spartan" w:hAnsi="League Spartan" w:cs="League Spartan"/>
          <w:b/>
          <w:bCs/>
          <w:sz w:val="32"/>
          <w:szCs w:val="32"/>
        </w:rPr>
        <w:t>Disciplinary Measures Guideline</w:t>
      </w:r>
      <w:r w:rsidR="00B02222" w:rsidRPr="00B02222">
        <w:rPr>
          <w:b/>
          <w:bCs/>
          <w:u w:val="single"/>
        </w:rPr>
        <w:t xml:space="preserve"> </w:t>
      </w:r>
      <w:r w:rsidR="0044332E">
        <w:rPr>
          <w:b/>
          <w:bCs/>
          <w:u w:val="single"/>
        </w:rPr>
        <w:br/>
      </w:r>
    </w:p>
    <w:p w14:paraId="58B337F3" w14:textId="77777777" w:rsidR="00D87BB1" w:rsidRPr="00D87BB1" w:rsidRDefault="00D87BB1" w:rsidP="00D87BB1">
      <w:pPr>
        <w:rPr>
          <w:rFonts w:ascii="Raleway" w:hAnsi="Raleway"/>
          <w:sz w:val="24"/>
          <w:szCs w:val="24"/>
        </w:rPr>
      </w:pPr>
      <w:r w:rsidRPr="00D87BB1">
        <w:rPr>
          <w:rFonts w:ascii="Raleway" w:hAnsi="Raleway"/>
          <w:sz w:val="24"/>
          <w:szCs w:val="24"/>
        </w:rPr>
        <w:t>The following guidelines provide a high-level breakdown of common disciplinary measures and processes. These include:</w:t>
      </w:r>
    </w:p>
    <w:p w14:paraId="6E763ED0" w14:textId="77777777" w:rsidR="00D87BB1" w:rsidRPr="00D87BB1" w:rsidRDefault="00D87BB1" w:rsidP="00D87BB1">
      <w:pPr>
        <w:pStyle w:val="ListParagraph"/>
        <w:numPr>
          <w:ilvl w:val="0"/>
          <w:numId w:val="11"/>
        </w:numPr>
        <w:spacing w:line="278" w:lineRule="auto"/>
        <w:contextualSpacing w:val="0"/>
        <w:rPr>
          <w:rFonts w:ascii="Raleway" w:hAnsi="Raleway"/>
          <w:sz w:val="24"/>
          <w:szCs w:val="24"/>
        </w:rPr>
      </w:pPr>
      <w:r w:rsidRPr="00D87BB1">
        <w:rPr>
          <w:rFonts w:ascii="Raleway" w:hAnsi="Raleway"/>
          <w:sz w:val="24"/>
          <w:szCs w:val="24"/>
        </w:rPr>
        <w:t>Verbal warning</w:t>
      </w:r>
    </w:p>
    <w:p w14:paraId="4954B416" w14:textId="77777777" w:rsidR="00D87BB1" w:rsidRPr="00D87BB1" w:rsidRDefault="00D87BB1" w:rsidP="00D87BB1">
      <w:pPr>
        <w:pStyle w:val="ListParagraph"/>
        <w:numPr>
          <w:ilvl w:val="0"/>
          <w:numId w:val="11"/>
        </w:numPr>
        <w:spacing w:line="278" w:lineRule="auto"/>
        <w:contextualSpacing w:val="0"/>
        <w:rPr>
          <w:rFonts w:ascii="Raleway" w:hAnsi="Raleway"/>
          <w:sz w:val="24"/>
          <w:szCs w:val="24"/>
        </w:rPr>
      </w:pPr>
      <w:r w:rsidRPr="00D87BB1">
        <w:rPr>
          <w:rFonts w:ascii="Raleway" w:hAnsi="Raleway"/>
          <w:sz w:val="24"/>
          <w:szCs w:val="24"/>
        </w:rPr>
        <w:t>Written warning</w:t>
      </w:r>
    </w:p>
    <w:p w14:paraId="518D99DD" w14:textId="77777777" w:rsidR="00D87BB1" w:rsidRPr="00D87BB1" w:rsidRDefault="00D87BB1" w:rsidP="00D87BB1">
      <w:pPr>
        <w:pStyle w:val="ListParagraph"/>
        <w:numPr>
          <w:ilvl w:val="0"/>
          <w:numId w:val="11"/>
        </w:numPr>
        <w:spacing w:line="278" w:lineRule="auto"/>
        <w:contextualSpacing w:val="0"/>
        <w:rPr>
          <w:rFonts w:ascii="Raleway" w:hAnsi="Raleway"/>
          <w:sz w:val="24"/>
          <w:szCs w:val="24"/>
        </w:rPr>
      </w:pPr>
      <w:r w:rsidRPr="00D87BB1">
        <w:rPr>
          <w:rFonts w:ascii="Raleway" w:hAnsi="Raleway"/>
          <w:sz w:val="24"/>
          <w:szCs w:val="24"/>
        </w:rPr>
        <w:t>Performance Correction Action Plan</w:t>
      </w:r>
    </w:p>
    <w:p w14:paraId="4054A660" w14:textId="77777777" w:rsidR="00D87BB1" w:rsidRPr="00D87BB1" w:rsidRDefault="00D87BB1" w:rsidP="00D87BB1">
      <w:pPr>
        <w:pStyle w:val="ListParagraph"/>
        <w:numPr>
          <w:ilvl w:val="0"/>
          <w:numId w:val="11"/>
        </w:numPr>
        <w:spacing w:line="278" w:lineRule="auto"/>
        <w:contextualSpacing w:val="0"/>
        <w:rPr>
          <w:rFonts w:ascii="Raleway" w:hAnsi="Raleway"/>
          <w:sz w:val="24"/>
          <w:szCs w:val="24"/>
        </w:rPr>
      </w:pPr>
      <w:r w:rsidRPr="00D87BB1">
        <w:rPr>
          <w:rFonts w:ascii="Raleway" w:hAnsi="Raleway"/>
          <w:sz w:val="24"/>
          <w:szCs w:val="24"/>
        </w:rPr>
        <w:t>Suspension, probation, demotion</w:t>
      </w:r>
    </w:p>
    <w:p w14:paraId="0A7F8AB8" w14:textId="77777777" w:rsidR="00D87BB1" w:rsidRPr="00D87BB1" w:rsidRDefault="00D87BB1" w:rsidP="00D87BB1">
      <w:pPr>
        <w:pStyle w:val="ListParagraph"/>
        <w:numPr>
          <w:ilvl w:val="0"/>
          <w:numId w:val="11"/>
        </w:numPr>
        <w:spacing w:line="278" w:lineRule="auto"/>
        <w:contextualSpacing w:val="0"/>
        <w:rPr>
          <w:rFonts w:ascii="Raleway" w:hAnsi="Raleway"/>
          <w:sz w:val="24"/>
          <w:szCs w:val="24"/>
        </w:rPr>
      </w:pPr>
      <w:r w:rsidRPr="00D87BB1">
        <w:rPr>
          <w:rFonts w:ascii="Raleway" w:hAnsi="Raleway"/>
          <w:sz w:val="24"/>
          <w:szCs w:val="24"/>
        </w:rPr>
        <w:t>Dismissal</w:t>
      </w:r>
    </w:p>
    <w:p w14:paraId="59F96027" w14:textId="77777777" w:rsidR="00D87BB1" w:rsidRPr="00D87BB1" w:rsidRDefault="00D87BB1" w:rsidP="00D87BB1">
      <w:pPr>
        <w:rPr>
          <w:rFonts w:ascii="Raleway" w:hAnsi="Raleway"/>
          <w:sz w:val="24"/>
          <w:szCs w:val="24"/>
        </w:rPr>
      </w:pPr>
      <w:r w:rsidRPr="00D87BB1">
        <w:rPr>
          <w:rFonts w:ascii="Raleway" w:hAnsi="Raleway"/>
          <w:sz w:val="24"/>
          <w:szCs w:val="24"/>
        </w:rPr>
        <w:br/>
        <w:t xml:space="preserve">Depending on the severity of the situation, you may choose not to follow these steps in order, but rather to jump straight to more severe disciplinary measures. </w:t>
      </w:r>
    </w:p>
    <w:p w14:paraId="6C933518" w14:textId="56A6C1DA" w:rsidR="00D87BB1" w:rsidRPr="00D87BB1" w:rsidRDefault="00D87BB1" w:rsidP="00761F4A">
      <w:pPr>
        <w:jc w:val="center"/>
        <w:rPr>
          <w:rFonts w:ascii="Raleway" w:hAnsi="Raleway"/>
          <w:sz w:val="24"/>
          <w:szCs w:val="24"/>
        </w:rPr>
      </w:pPr>
      <w:r>
        <w:rPr>
          <w:rFonts w:ascii="Raleway" w:hAnsi="Raleway"/>
          <w:b/>
          <w:bCs/>
          <w:sz w:val="24"/>
          <w:szCs w:val="24"/>
        </w:rPr>
        <w:br/>
      </w:r>
      <w:r w:rsidR="00761F4A">
        <w:rPr>
          <w:rFonts w:ascii="Raleway" w:hAnsi="Raleway"/>
          <w:noProof/>
          <w:sz w:val="24"/>
          <w:szCs w:val="24"/>
        </w:rPr>
        <w:drawing>
          <wp:inline distT="0" distB="0" distL="0" distR="0" wp14:anchorId="37682491" wp14:editId="5667A195">
            <wp:extent cx="5943600" cy="2889250"/>
            <wp:effectExtent l="0" t="0" r="0" b="6350"/>
            <wp:docPr id="1" name="Picture 1" descr="A pink paper with black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nk paper with black text&#10;&#10;Description automatically generated"/>
                    <pic:cNvPicPr/>
                  </pic:nvPicPr>
                  <pic:blipFill>
                    <a:blip r:embed="rId12" cstate="print">
                      <a:extLst>
                        <a:ext uri="{28A0092B-C50C-407E-A947-70E740481C1C}">
                          <a14:useLocalDpi xmlns:a14="http://schemas.microsoft.com/office/drawing/2010/main" val="0"/>
                        </a:ext>
                      </a:extLst>
                    </a:blip>
                    <a:stretch>
                      <a:fillRect/>
                    </a:stretch>
                  </pic:blipFill>
                  <pic:spPr>
                    <a:xfrm>
                      <a:off x="0" y="0"/>
                      <a:ext cx="5943600" cy="2889250"/>
                    </a:xfrm>
                    <a:prstGeom prst="rect">
                      <a:avLst/>
                    </a:prstGeom>
                  </pic:spPr>
                </pic:pic>
              </a:graphicData>
            </a:graphic>
          </wp:inline>
        </w:drawing>
      </w:r>
    </w:p>
    <w:p w14:paraId="4436B769" w14:textId="77777777" w:rsidR="0044332E" w:rsidRDefault="0044332E">
      <w:pPr>
        <w:rPr>
          <w:rFonts w:ascii="Raleway" w:hAnsi="Raleway"/>
          <w:b/>
          <w:bCs/>
          <w:sz w:val="24"/>
          <w:szCs w:val="24"/>
          <w:u w:val="single"/>
        </w:rPr>
      </w:pPr>
      <w:r>
        <w:rPr>
          <w:rFonts w:ascii="Raleway" w:hAnsi="Raleway"/>
          <w:b/>
          <w:bCs/>
          <w:sz w:val="24"/>
          <w:szCs w:val="24"/>
          <w:u w:val="single"/>
        </w:rPr>
        <w:br w:type="page"/>
      </w:r>
    </w:p>
    <w:p w14:paraId="6668DC2B" w14:textId="0B7C8CEB" w:rsidR="00D87BB1" w:rsidRPr="00D87BB1" w:rsidRDefault="00D87BB1" w:rsidP="00D87BB1">
      <w:pPr>
        <w:rPr>
          <w:rFonts w:ascii="Raleway" w:hAnsi="Raleway"/>
          <w:b/>
          <w:bCs/>
          <w:sz w:val="24"/>
          <w:szCs w:val="24"/>
          <w:u w:val="single"/>
        </w:rPr>
      </w:pPr>
      <w:r w:rsidRPr="00D87BB1">
        <w:rPr>
          <w:rFonts w:ascii="Raleway" w:hAnsi="Raleway"/>
          <w:b/>
          <w:bCs/>
          <w:sz w:val="24"/>
          <w:szCs w:val="24"/>
          <w:u w:val="single"/>
        </w:rPr>
        <w:lastRenderedPageBreak/>
        <w:t>Verbal Warning</w:t>
      </w:r>
    </w:p>
    <w:p w14:paraId="5FD3409A" w14:textId="02271F26" w:rsidR="00D87BB1" w:rsidRPr="00D87BB1" w:rsidRDefault="00D87BB1" w:rsidP="00D87BB1">
      <w:pPr>
        <w:rPr>
          <w:rFonts w:ascii="Raleway" w:hAnsi="Raleway"/>
          <w:sz w:val="24"/>
          <w:szCs w:val="24"/>
        </w:rPr>
      </w:pPr>
      <w:r w:rsidRPr="00D87BB1">
        <w:rPr>
          <w:rFonts w:ascii="Raleway" w:hAnsi="Raleway"/>
          <w:sz w:val="24"/>
          <w:szCs w:val="24"/>
        </w:rPr>
        <w:t xml:space="preserve">If a performance issue or unacceptable </w:t>
      </w:r>
      <w:proofErr w:type="spellStart"/>
      <w:r w:rsidRPr="00D87BB1">
        <w:rPr>
          <w:rFonts w:ascii="Raleway" w:hAnsi="Raleway"/>
          <w:sz w:val="24"/>
          <w:szCs w:val="24"/>
        </w:rPr>
        <w:t>behaviour</w:t>
      </w:r>
      <w:proofErr w:type="spellEnd"/>
      <w:r w:rsidRPr="00D87BB1">
        <w:rPr>
          <w:rFonts w:ascii="Raleway" w:hAnsi="Raleway"/>
          <w:sz w:val="24"/>
          <w:szCs w:val="24"/>
        </w:rPr>
        <w:t xml:space="preserve"> is identified, generally, the first disciplinary measure taken is giving a formal verbal warning. However, assuming the issue is not severe in nature, the formal verbal warning should only be performed following informal corrective action taken by trainers or managers.</w:t>
      </w:r>
      <w:r w:rsidR="0044332E">
        <w:rPr>
          <w:rFonts w:ascii="Raleway" w:hAnsi="Raleway"/>
          <w:sz w:val="24"/>
          <w:szCs w:val="24"/>
        </w:rPr>
        <w:br/>
      </w:r>
    </w:p>
    <w:p w14:paraId="46622BC3" w14:textId="77777777" w:rsidR="00D87BB1" w:rsidRPr="00D87BB1" w:rsidRDefault="00D87BB1" w:rsidP="00D87BB1">
      <w:pPr>
        <w:pStyle w:val="ListParagraph"/>
        <w:numPr>
          <w:ilvl w:val="0"/>
          <w:numId w:val="7"/>
        </w:numPr>
        <w:spacing w:line="278" w:lineRule="auto"/>
        <w:contextualSpacing w:val="0"/>
        <w:rPr>
          <w:rFonts w:ascii="Raleway" w:hAnsi="Raleway"/>
          <w:sz w:val="24"/>
          <w:szCs w:val="24"/>
        </w:rPr>
      </w:pPr>
      <w:r w:rsidRPr="00D87BB1">
        <w:rPr>
          <w:rFonts w:ascii="Raleway" w:hAnsi="Raleway"/>
          <w:sz w:val="24"/>
          <w:szCs w:val="24"/>
        </w:rPr>
        <w:t>Book a private meeting with the employee to discuss the issue</w:t>
      </w:r>
    </w:p>
    <w:p w14:paraId="3F35AD2F" w14:textId="77777777" w:rsidR="00D87BB1" w:rsidRPr="00D87BB1" w:rsidRDefault="00D87BB1" w:rsidP="00D87BB1">
      <w:pPr>
        <w:pStyle w:val="ListParagraph"/>
        <w:numPr>
          <w:ilvl w:val="1"/>
          <w:numId w:val="7"/>
        </w:numPr>
        <w:spacing w:line="278" w:lineRule="auto"/>
        <w:ind w:left="900" w:hanging="540"/>
        <w:contextualSpacing w:val="0"/>
        <w:rPr>
          <w:rFonts w:ascii="Raleway" w:hAnsi="Raleway"/>
          <w:sz w:val="24"/>
          <w:szCs w:val="24"/>
        </w:rPr>
      </w:pPr>
      <w:r w:rsidRPr="00D87BB1">
        <w:rPr>
          <w:rFonts w:ascii="Raleway" w:hAnsi="Raleway"/>
          <w:sz w:val="24"/>
          <w:szCs w:val="24"/>
        </w:rPr>
        <w:t xml:space="preserve">Avoid giving verbal warnings in a public setting where possible. For example, safety concerns or immediate instructions to prevent manufacturing or production defect may require a public verbal warning. </w:t>
      </w:r>
      <w:r w:rsidRPr="00D87BB1">
        <w:rPr>
          <w:rFonts w:ascii="Raleway" w:hAnsi="Raleway"/>
          <w:sz w:val="24"/>
          <w:szCs w:val="24"/>
        </w:rPr>
        <w:br/>
      </w:r>
    </w:p>
    <w:p w14:paraId="0941B9A5" w14:textId="77777777" w:rsidR="00D87BB1" w:rsidRPr="00D87BB1" w:rsidRDefault="00D87BB1" w:rsidP="00D87BB1">
      <w:pPr>
        <w:pStyle w:val="ListParagraph"/>
        <w:numPr>
          <w:ilvl w:val="0"/>
          <w:numId w:val="7"/>
        </w:numPr>
        <w:spacing w:line="278" w:lineRule="auto"/>
        <w:contextualSpacing w:val="0"/>
        <w:rPr>
          <w:rFonts w:ascii="Raleway" w:hAnsi="Raleway"/>
          <w:sz w:val="24"/>
          <w:szCs w:val="24"/>
        </w:rPr>
      </w:pPr>
      <w:r w:rsidRPr="00D87BB1">
        <w:rPr>
          <w:rFonts w:ascii="Raleway" w:hAnsi="Raleway"/>
          <w:sz w:val="24"/>
          <w:szCs w:val="24"/>
        </w:rPr>
        <w:t>Come prepared to discuss the issue</w:t>
      </w:r>
    </w:p>
    <w:p w14:paraId="397BB30D" w14:textId="77777777" w:rsidR="00D87BB1" w:rsidRPr="00D87BB1" w:rsidRDefault="00D87BB1" w:rsidP="00D87BB1">
      <w:pPr>
        <w:pStyle w:val="ListParagraph"/>
        <w:numPr>
          <w:ilvl w:val="1"/>
          <w:numId w:val="7"/>
        </w:numPr>
        <w:tabs>
          <w:tab w:val="left" w:pos="990"/>
        </w:tabs>
        <w:spacing w:line="278" w:lineRule="auto"/>
        <w:ind w:firstLine="0"/>
        <w:contextualSpacing w:val="0"/>
        <w:rPr>
          <w:rFonts w:ascii="Raleway" w:hAnsi="Raleway"/>
          <w:sz w:val="24"/>
          <w:szCs w:val="24"/>
        </w:rPr>
      </w:pPr>
      <w:r w:rsidRPr="00D87BB1">
        <w:rPr>
          <w:rFonts w:ascii="Raleway" w:hAnsi="Raleway"/>
          <w:sz w:val="24"/>
          <w:szCs w:val="24"/>
        </w:rPr>
        <w:t>Have all the details and facts on hand</w:t>
      </w:r>
    </w:p>
    <w:p w14:paraId="5990D7D5" w14:textId="77777777" w:rsidR="00D87BB1" w:rsidRPr="00D87BB1" w:rsidRDefault="00D87BB1" w:rsidP="00D87BB1">
      <w:pPr>
        <w:pStyle w:val="ListParagraph"/>
        <w:numPr>
          <w:ilvl w:val="1"/>
          <w:numId w:val="7"/>
        </w:numPr>
        <w:tabs>
          <w:tab w:val="left" w:pos="990"/>
        </w:tabs>
        <w:spacing w:line="278" w:lineRule="auto"/>
        <w:ind w:left="990" w:hanging="630"/>
        <w:contextualSpacing w:val="0"/>
        <w:rPr>
          <w:rFonts w:ascii="Raleway" w:hAnsi="Raleway"/>
          <w:sz w:val="24"/>
          <w:szCs w:val="24"/>
        </w:rPr>
      </w:pPr>
      <w:r w:rsidRPr="00D87BB1">
        <w:rPr>
          <w:rFonts w:ascii="Raleway" w:hAnsi="Raleway"/>
          <w:sz w:val="24"/>
          <w:szCs w:val="24"/>
        </w:rPr>
        <w:t>Have a copy of any relevant company documentation (e.g., policies, instruction manuals, training materials)</w:t>
      </w:r>
      <w:r w:rsidRPr="00D87BB1">
        <w:rPr>
          <w:rFonts w:ascii="Raleway" w:hAnsi="Raleway"/>
          <w:sz w:val="24"/>
          <w:szCs w:val="24"/>
        </w:rPr>
        <w:br/>
      </w:r>
    </w:p>
    <w:p w14:paraId="24B4E59D" w14:textId="77777777" w:rsidR="00D87BB1" w:rsidRPr="00D87BB1" w:rsidRDefault="00D87BB1" w:rsidP="00D87BB1">
      <w:pPr>
        <w:pStyle w:val="ListParagraph"/>
        <w:numPr>
          <w:ilvl w:val="0"/>
          <w:numId w:val="7"/>
        </w:numPr>
        <w:tabs>
          <w:tab w:val="left" w:pos="990"/>
        </w:tabs>
        <w:spacing w:line="278" w:lineRule="auto"/>
        <w:contextualSpacing w:val="0"/>
        <w:rPr>
          <w:rFonts w:ascii="Raleway" w:hAnsi="Raleway"/>
          <w:sz w:val="24"/>
          <w:szCs w:val="24"/>
        </w:rPr>
      </w:pPr>
      <w:r w:rsidRPr="00D87BB1">
        <w:rPr>
          <w:rFonts w:ascii="Raleway" w:hAnsi="Raleway"/>
          <w:sz w:val="24"/>
          <w:szCs w:val="24"/>
        </w:rPr>
        <w:t>In the meeting, clearly state that you are issuing a formal verbal warning</w:t>
      </w:r>
    </w:p>
    <w:p w14:paraId="4AD98CB4" w14:textId="77777777" w:rsidR="00D87BB1" w:rsidRPr="00D87BB1" w:rsidRDefault="00D87BB1" w:rsidP="00D87BB1">
      <w:pPr>
        <w:pStyle w:val="ListParagraph"/>
        <w:numPr>
          <w:ilvl w:val="1"/>
          <w:numId w:val="7"/>
        </w:numPr>
        <w:tabs>
          <w:tab w:val="left" w:pos="990"/>
        </w:tabs>
        <w:spacing w:line="278" w:lineRule="auto"/>
        <w:ind w:left="990" w:hanging="630"/>
        <w:contextualSpacing w:val="0"/>
        <w:rPr>
          <w:rFonts w:ascii="Raleway" w:hAnsi="Raleway"/>
          <w:sz w:val="24"/>
          <w:szCs w:val="24"/>
        </w:rPr>
      </w:pPr>
      <w:r w:rsidRPr="00D87BB1">
        <w:rPr>
          <w:rFonts w:ascii="Raleway" w:hAnsi="Raleway"/>
          <w:sz w:val="24"/>
          <w:szCs w:val="24"/>
        </w:rPr>
        <w:t xml:space="preserve">Describe in detail the performance issue identified or the unacceptable </w:t>
      </w:r>
      <w:proofErr w:type="spellStart"/>
      <w:r w:rsidRPr="00D87BB1">
        <w:rPr>
          <w:rFonts w:ascii="Raleway" w:hAnsi="Raleway"/>
          <w:sz w:val="24"/>
          <w:szCs w:val="24"/>
        </w:rPr>
        <w:t>behaviour</w:t>
      </w:r>
      <w:proofErr w:type="spellEnd"/>
      <w:r w:rsidRPr="00D87BB1">
        <w:rPr>
          <w:rFonts w:ascii="Raleway" w:hAnsi="Raleway"/>
          <w:sz w:val="24"/>
          <w:szCs w:val="24"/>
        </w:rPr>
        <w:t xml:space="preserve"> referencing relevant company documentation</w:t>
      </w:r>
      <w:r w:rsidRPr="00D87BB1">
        <w:rPr>
          <w:rFonts w:ascii="Raleway" w:hAnsi="Raleway"/>
          <w:sz w:val="24"/>
          <w:szCs w:val="24"/>
        </w:rPr>
        <w:br/>
      </w:r>
    </w:p>
    <w:p w14:paraId="16F7B8F9" w14:textId="77777777" w:rsidR="00D87BB1" w:rsidRPr="00D87BB1" w:rsidRDefault="00D87BB1" w:rsidP="00D87BB1">
      <w:pPr>
        <w:pStyle w:val="ListParagraph"/>
        <w:numPr>
          <w:ilvl w:val="0"/>
          <w:numId w:val="7"/>
        </w:numPr>
        <w:tabs>
          <w:tab w:val="left" w:pos="990"/>
        </w:tabs>
        <w:spacing w:line="278" w:lineRule="auto"/>
        <w:contextualSpacing w:val="0"/>
        <w:rPr>
          <w:rFonts w:ascii="Raleway" w:hAnsi="Raleway"/>
          <w:sz w:val="24"/>
          <w:szCs w:val="24"/>
        </w:rPr>
      </w:pPr>
      <w:r w:rsidRPr="00D87BB1">
        <w:rPr>
          <w:rFonts w:ascii="Raleway" w:hAnsi="Raleway"/>
          <w:sz w:val="24"/>
          <w:szCs w:val="24"/>
        </w:rPr>
        <w:t xml:space="preserve">Discuss and brainstorm with the employee how they can modify their </w:t>
      </w:r>
      <w:proofErr w:type="spellStart"/>
      <w:r w:rsidRPr="00D87BB1">
        <w:rPr>
          <w:rFonts w:ascii="Raleway" w:hAnsi="Raleway"/>
          <w:sz w:val="24"/>
          <w:szCs w:val="24"/>
        </w:rPr>
        <w:t>behaviour</w:t>
      </w:r>
      <w:proofErr w:type="spellEnd"/>
      <w:r w:rsidRPr="00D87BB1">
        <w:rPr>
          <w:rFonts w:ascii="Raleway" w:hAnsi="Raleway"/>
          <w:sz w:val="24"/>
          <w:szCs w:val="24"/>
        </w:rPr>
        <w:t xml:space="preserve"> in response to the identified issue</w:t>
      </w:r>
    </w:p>
    <w:p w14:paraId="387FEB4B" w14:textId="77777777" w:rsidR="00D87BB1" w:rsidRPr="00D87BB1" w:rsidRDefault="00D87BB1" w:rsidP="00D87BB1">
      <w:pPr>
        <w:pStyle w:val="ListParagraph"/>
        <w:numPr>
          <w:ilvl w:val="1"/>
          <w:numId w:val="7"/>
        </w:numPr>
        <w:tabs>
          <w:tab w:val="left" w:pos="990"/>
        </w:tabs>
        <w:spacing w:line="278" w:lineRule="auto"/>
        <w:ind w:left="900" w:hanging="540"/>
        <w:contextualSpacing w:val="0"/>
        <w:rPr>
          <w:rFonts w:ascii="Raleway" w:hAnsi="Raleway"/>
          <w:sz w:val="24"/>
          <w:szCs w:val="24"/>
        </w:rPr>
      </w:pPr>
      <w:r w:rsidRPr="00D87BB1">
        <w:rPr>
          <w:rFonts w:ascii="Raleway" w:hAnsi="Raleway"/>
          <w:sz w:val="24"/>
          <w:szCs w:val="24"/>
        </w:rPr>
        <w:t>Provide the employee with a copy of all relevant company documentation</w:t>
      </w:r>
    </w:p>
    <w:p w14:paraId="1E7276FD" w14:textId="77777777" w:rsidR="00D87BB1" w:rsidRPr="00D87BB1" w:rsidRDefault="00D87BB1" w:rsidP="00D87BB1">
      <w:pPr>
        <w:tabs>
          <w:tab w:val="left" w:pos="990"/>
        </w:tabs>
        <w:rPr>
          <w:rFonts w:ascii="Raleway" w:hAnsi="Raleway"/>
          <w:sz w:val="24"/>
          <w:szCs w:val="24"/>
        </w:rPr>
      </w:pPr>
    </w:p>
    <w:p w14:paraId="372DA31B" w14:textId="77777777" w:rsidR="0044332E" w:rsidRDefault="00D87BB1" w:rsidP="00D87BB1">
      <w:pPr>
        <w:tabs>
          <w:tab w:val="left" w:pos="990"/>
        </w:tabs>
        <w:rPr>
          <w:rFonts w:ascii="Raleway" w:hAnsi="Raleway"/>
          <w:sz w:val="24"/>
          <w:szCs w:val="24"/>
        </w:rPr>
      </w:pPr>
      <w:r w:rsidRPr="00D87BB1">
        <w:rPr>
          <w:rFonts w:ascii="Raleway" w:hAnsi="Raleway"/>
          <w:sz w:val="24"/>
          <w:szCs w:val="24"/>
        </w:rPr>
        <w:t>5. Record what occurred in the meeting or during the verbal warning using the Verbal Warning Acknowledgement Template below</w:t>
      </w:r>
    </w:p>
    <w:p w14:paraId="284B7A1D" w14:textId="4E270165" w:rsidR="00D87BB1" w:rsidRPr="00D87BB1" w:rsidRDefault="0044332E" w:rsidP="0044332E">
      <w:pPr>
        <w:rPr>
          <w:rFonts w:ascii="Raleway" w:hAnsi="Raleway"/>
          <w:sz w:val="24"/>
          <w:szCs w:val="24"/>
        </w:rPr>
      </w:pPr>
      <w:r>
        <w:rPr>
          <w:rFonts w:ascii="Raleway" w:hAnsi="Raleway"/>
          <w:sz w:val="24"/>
          <w:szCs w:val="24"/>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15"/>
        <w:gridCol w:w="2335"/>
      </w:tblGrid>
      <w:tr w:rsidR="00D87BB1" w:rsidRPr="00D87BB1" w14:paraId="4B59723F" w14:textId="77777777" w:rsidTr="0044332E">
        <w:tc>
          <w:tcPr>
            <w:tcW w:w="9350" w:type="dxa"/>
            <w:gridSpan w:val="2"/>
          </w:tcPr>
          <w:p w14:paraId="729878D5" w14:textId="600B1C12" w:rsidR="00D87BB1" w:rsidRPr="00D87BB1" w:rsidRDefault="00D87BB1" w:rsidP="00E031A2">
            <w:pPr>
              <w:tabs>
                <w:tab w:val="left" w:pos="990"/>
              </w:tabs>
              <w:rPr>
                <w:rFonts w:ascii="Raleway" w:hAnsi="Raleway"/>
                <w:b/>
                <w:bCs/>
                <w:sz w:val="24"/>
                <w:szCs w:val="24"/>
              </w:rPr>
            </w:pPr>
            <w:r w:rsidRPr="00D87BB1">
              <w:rPr>
                <w:rFonts w:ascii="Raleway" w:hAnsi="Raleway"/>
                <w:b/>
                <w:bCs/>
                <w:sz w:val="24"/>
                <w:szCs w:val="24"/>
              </w:rPr>
              <w:lastRenderedPageBreak/>
              <w:t>Verbal Warning Acknowledgement</w:t>
            </w:r>
            <w:r w:rsidR="0044332E">
              <w:rPr>
                <w:rFonts w:ascii="Raleway" w:hAnsi="Raleway"/>
                <w:b/>
                <w:bCs/>
                <w:sz w:val="24"/>
                <w:szCs w:val="24"/>
              </w:rPr>
              <w:br/>
            </w:r>
          </w:p>
          <w:p w14:paraId="5E607C76"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t>Employee name:</w:t>
            </w:r>
          </w:p>
          <w:p w14:paraId="3693A916" w14:textId="2540BDDA" w:rsidR="00D87BB1" w:rsidRPr="00D87BB1" w:rsidRDefault="0044332E" w:rsidP="00E031A2">
            <w:pPr>
              <w:tabs>
                <w:tab w:val="left" w:pos="990"/>
              </w:tabs>
              <w:rPr>
                <w:rFonts w:ascii="Raleway" w:hAnsi="Raleway"/>
                <w:sz w:val="24"/>
                <w:szCs w:val="24"/>
              </w:rPr>
            </w:pPr>
            <w:r>
              <w:rPr>
                <w:rFonts w:ascii="Raleway" w:hAnsi="Raleway"/>
                <w:sz w:val="24"/>
                <w:szCs w:val="24"/>
              </w:rPr>
              <w:br/>
            </w:r>
            <w:r w:rsidR="00D87BB1" w:rsidRPr="00D87BB1">
              <w:rPr>
                <w:rFonts w:ascii="Raleway" w:hAnsi="Raleway"/>
                <w:sz w:val="24"/>
                <w:szCs w:val="24"/>
              </w:rPr>
              <w:t>Date:</w:t>
            </w:r>
          </w:p>
          <w:p w14:paraId="59CA923F" w14:textId="5D01B13D" w:rsidR="00D87BB1" w:rsidRPr="00D87BB1" w:rsidRDefault="0044332E" w:rsidP="00E031A2">
            <w:pPr>
              <w:tabs>
                <w:tab w:val="left" w:pos="990"/>
              </w:tabs>
              <w:rPr>
                <w:rFonts w:ascii="Raleway" w:hAnsi="Raleway"/>
                <w:sz w:val="24"/>
                <w:szCs w:val="24"/>
              </w:rPr>
            </w:pPr>
            <w:r>
              <w:rPr>
                <w:rFonts w:ascii="Raleway" w:hAnsi="Raleway"/>
                <w:sz w:val="24"/>
                <w:szCs w:val="24"/>
              </w:rPr>
              <w:br/>
            </w:r>
            <w:r w:rsidR="00D87BB1" w:rsidRPr="00D87BB1">
              <w:rPr>
                <w:rFonts w:ascii="Raleway" w:hAnsi="Raleway"/>
                <w:sz w:val="24"/>
                <w:szCs w:val="24"/>
              </w:rPr>
              <w:t>Identified Issue:</w:t>
            </w:r>
            <w:r>
              <w:rPr>
                <w:rFonts w:ascii="Raleway" w:hAnsi="Raleway"/>
                <w:sz w:val="24"/>
                <w:szCs w:val="24"/>
              </w:rPr>
              <w:br/>
            </w:r>
            <w:r>
              <w:rPr>
                <w:rFonts w:ascii="Raleway" w:hAnsi="Raleway"/>
                <w:sz w:val="24"/>
                <w:szCs w:val="24"/>
              </w:rPr>
              <w:br/>
            </w:r>
            <w:r>
              <w:rPr>
                <w:rFonts w:ascii="Raleway" w:hAnsi="Raleway"/>
                <w:sz w:val="24"/>
                <w:szCs w:val="24"/>
              </w:rPr>
              <w:br/>
            </w:r>
            <w:r>
              <w:rPr>
                <w:rFonts w:ascii="Raleway" w:hAnsi="Raleway"/>
                <w:sz w:val="24"/>
                <w:szCs w:val="24"/>
              </w:rPr>
              <w:br/>
            </w:r>
            <w:r>
              <w:rPr>
                <w:rFonts w:ascii="Raleway" w:hAnsi="Raleway"/>
                <w:sz w:val="24"/>
                <w:szCs w:val="24"/>
              </w:rPr>
              <w:br/>
            </w:r>
            <w:r>
              <w:rPr>
                <w:rFonts w:ascii="Raleway" w:hAnsi="Raleway"/>
                <w:sz w:val="24"/>
                <w:szCs w:val="24"/>
              </w:rPr>
              <w:br/>
            </w:r>
            <w:r>
              <w:rPr>
                <w:rFonts w:ascii="Raleway" w:hAnsi="Raleway"/>
                <w:sz w:val="24"/>
                <w:szCs w:val="24"/>
              </w:rPr>
              <w:br/>
            </w:r>
            <w:r>
              <w:rPr>
                <w:rFonts w:ascii="Raleway" w:hAnsi="Raleway"/>
                <w:sz w:val="24"/>
                <w:szCs w:val="24"/>
              </w:rPr>
              <w:br/>
            </w:r>
          </w:p>
        </w:tc>
      </w:tr>
      <w:tr w:rsidR="00D87BB1" w:rsidRPr="00D87BB1" w14:paraId="39DEA320" w14:textId="77777777" w:rsidTr="0044332E">
        <w:tc>
          <w:tcPr>
            <w:tcW w:w="9350" w:type="dxa"/>
            <w:gridSpan w:val="2"/>
          </w:tcPr>
          <w:p w14:paraId="4180C24A" w14:textId="69B58B1F"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 xml:space="preserve">I acknowledge that I received a formal verbal warning regarding the issue above. </w:t>
            </w:r>
          </w:p>
          <w:p w14:paraId="03AA5DD7" w14:textId="4538200D"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Employee Name: _______________________________________</w:t>
            </w:r>
          </w:p>
        </w:tc>
      </w:tr>
      <w:tr w:rsidR="00D87BB1" w:rsidRPr="00D87BB1" w14:paraId="46F52B44" w14:textId="77777777" w:rsidTr="0044332E">
        <w:tc>
          <w:tcPr>
            <w:tcW w:w="7015" w:type="dxa"/>
          </w:tcPr>
          <w:p w14:paraId="2D24C7EF" w14:textId="4AD73EFB"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Employee Signature: ____________________________________</w:t>
            </w:r>
          </w:p>
        </w:tc>
        <w:tc>
          <w:tcPr>
            <w:tcW w:w="2335" w:type="dxa"/>
          </w:tcPr>
          <w:p w14:paraId="7716F656" w14:textId="3E98099C"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 xml:space="preserve">Date: ____________ </w:t>
            </w:r>
          </w:p>
        </w:tc>
      </w:tr>
      <w:tr w:rsidR="00D87BB1" w:rsidRPr="00D87BB1" w14:paraId="2A5C899E" w14:textId="77777777" w:rsidTr="0044332E">
        <w:tc>
          <w:tcPr>
            <w:tcW w:w="9350" w:type="dxa"/>
            <w:gridSpan w:val="2"/>
          </w:tcPr>
          <w:p w14:paraId="4689AA71" w14:textId="1443A4FF"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Manager Name: _______________________________________</w:t>
            </w:r>
          </w:p>
        </w:tc>
      </w:tr>
      <w:tr w:rsidR="00D87BB1" w:rsidRPr="00D87BB1" w14:paraId="6858BE9B" w14:textId="77777777" w:rsidTr="0044332E">
        <w:tc>
          <w:tcPr>
            <w:tcW w:w="7015" w:type="dxa"/>
          </w:tcPr>
          <w:p w14:paraId="3B1840B3" w14:textId="47218F42"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Manager Signature: ____________________________________</w:t>
            </w:r>
          </w:p>
        </w:tc>
        <w:tc>
          <w:tcPr>
            <w:tcW w:w="2335" w:type="dxa"/>
          </w:tcPr>
          <w:p w14:paraId="2C76E5C0" w14:textId="6D81B383"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 xml:space="preserve">Date: ____________ </w:t>
            </w:r>
          </w:p>
        </w:tc>
      </w:tr>
    </w:tbl>
    <w:p w14:paraId="01A098A3" w14:textId="77777777" w:rsidR="0044332E" w:rsidRDefault="00D87BB1" w:rsidP="00D87BB1">
      <w:pPr>
        <w:rPr>
          <w:rFonts w:ascii="Raleway" w:hAnsi="Raleway"/>
          <w:sz w:val="24"/>
          <w:szCs w:val="24"/>
          <w:u w:val="single"/>
        </w:rPr>
      </w:pPr>
      <w:r w:rsidRPr="00D87BB1">
        <w:rPr>
          <w:rFonts w:ascii="Raleway" w:hAnsi="Raleway"/>
          <w:sz w:val="24"/>
          <w:szCs w:val="24"/>
          <w:u w:val="single"/>
        </w:rPr>
        <w:br/>
      </w:r>
    </w:p>
    <w:p w14:paraId="3832214E" w14:textId="77777777" w:rsidR="0044332E" w:rsidRDefault="0044332E">
      <w:pPr>
        <w:rPr>
          <w:rFonts w:ascii="Raleway" w:hAnsi="Raleway"/>
          <w:sz w:val="24"/>
          <w:szCs w:val="24"/>
          <w:u w:val="single"/>
        </w:rPr>
      </w:pPr>
      <w:r>
        <w:rPr>
          <w:rFonts w:ascii="Raleway" w:hAnsi="Raleway"/>
          <w:sz w:val="24"/>
          <w:szCs w:val="24"/>
          <w:u w:val="single"/>
        </w:rPr>
        <w:br w:type="page"/>
      </w:r>
    </w:p>
    <w:p w14:paraId="2F952191" w14:textId="721D42EE" w:rsidR="00D87BB1" w:rsidRPr="00D86626" w:rsidRDefault="00D87BB1" w:rsidP="00D87BB1">
      <w:pPr>
        <w:rPr>
          <w:rFonts w:ascii="Raleway" w:hAnsi="Raleway"/>
          <w:b/>
          <w:bCs/>
          <w:sz w:val="24"/>
          <w:szCs w:val="24"/>
          <w:u w:val="single"/>
        </w:rPr>
      </w:pPr>
      <w:r w:rsidRPr="00D86626">
        <w:rPr>
          <w:rFonts w:ascii="Raleway" w:hAnsi="Raleway"/>
          <w:b/>
          <w:bCs/>
          <w:sz w:val="24"/>
          <w:szCs w:val="24"/>
          <w:u w:val="single"/>
        </w:rPr>
        <w:lastRenderedPageBreak/>
        <w:t>Written Warning</w:t>
      </w:r>
    </w:p>
    <w:p w14:paraId="073588AD" w14:textId="443D2B47" w:rsidR="00D87BB1" w:rsidRPr="00D87BB1" w:rsidRDefault="00D87BB1" w:rsidP="00D87BB1">
      <w:pPr>
        <w:rPr>
          <w:rFonts w:ascii="Raleway" w:hAnsi="Raleway"/>
          <w:sz w:val="24"/>
          <w:szCs w:val="24"/>
        </w:rPr>
      </w:pPr>
      <w:r w:rsidRPr="00D87BB1">
        <w:rPr>
          <w:rFonts w:ascii="Raleway" w:hAnsi="Raleway"/>
          <w:sz w:val="24"/>
          <w:szCs w:val="24"/>
        </w:rPr>
        <w:t xml:space="preserve">If the issue persists, you may choose to issue a written warning. More than one written warning can be issued before moving to the Performance Correction Action Plan depending on the severity of the issue.  </w:t>
      </w:r>
      <w:r w:rsidR="0044332E">
        <w:rPr>
          <w:rFonts w:ascii="Raleway" w:hAnsi="Raleway"/>
          <w:sz w:val="24"/>
          <w:szCs w:val="24"/>
        </w:rPr>
        <w:br/>
      </w:r>
    </w:p>
    <w:p w14:paraId="0DC01D0F" w14:textId="20DE1971" w:rsidR="00D86626" w:rsidRPr="00D86626" w:rsidRDefault="00D86626" w:rsidP="00D86626">
      <w:pPr>
        <w:rPr>
          <w:rFonts w:ascii="Raleway" w:hAnsi="Raleway"/>
          <w:sz w:val="24"/>
          <w:szCs w:val="24"/>
        </w:rPr>
      </w:pPr>
      <w:r>
        <w:rPr>
          <w:rFonts w:ascii="Raleway" w:hAnsi="Raleway"/>
          <w:sz w:val="24"/>
          <w:szCs w:val="24"/>
        </w:rPr>
        <w:t xml:space="preserve">1. </w:t>
      </w:r>
      <w:r w:rsidR="00D87BB1" w:rsidRPr="00D86626">
        <w:rPr>
          <w:rFonts w:ascii="Raleway" w:hAnsi="Raleway"/>
          <w:sz w:val="24"/>
          <w:szCs w:val="24"/>
        </w:rPr>
        <w:t>Fill out the Disciplinary Letter Template below</w:t>
      </w:r>
      <w:r>
        <w:rPr>
          <w:rFonts w:ascii="Raleway" w:hAnsi="Raleway"/>
          <w:sz w:val="24"/>
          <w:szCs w:val="24"/>
        </w:rPr>
        <w:br/>
      </w:r>
    </w:p>
    <w:p w14:paraId="193D2B21" w14:textId="0382D042" w:rsidR="00D86626" w:rsidRPr="00D87BB1" w:rsidRDefault="00D86626" w:rsidP="00D86626">
      <w:pPr>
        <w:rPr>
          <w:rFonts w:ascii="Raleway" w:hAnsi="Raleway"/>
          <w:sz w:val="24"/>
          <w:szCs w:val="24"/>
        </w:rPr>
      </w:pPr>
      <w:r w:rsidRPr="00D87BB1">
        <w:rPr>
          <w:rFonts w:ascii="Raleway" w:hAnsi="Raleway"/>
          <w:sz w:val="24"/>
          <w:szCs w:val="24"/>
        </w:rPr>
        <w:t>2. Book a private meeting with the employee</w:t>
      </w:r>
      <w:r>
        <w:rPr>
          <w:rFonts w:ascii="Raleway" w:hAnsi="Raleway"/>
          <w:sz w:val="24"/>
          <w:szCs w:val="24"/>
        </w:rPr>
        <w:br/>
      </w:r>
    </w:p>
    <w:p w14:paraId="5AAC5F70" w14:textId="4C7C340A" w:rsidR="00D86626" w:rsidRPr="00D87BB1" w:rsidRDefault="00D86626" w:rsidP="00D86626">
      <w:pPr>
        <w:rPr>
          <w:rFonts w:ascii="Raleway" w:hAnsi="Raleway"/>
          <w:sz w:val="24"/>
          <w:szCs w:val="24"/>
        </w:rPr>
      </w:pPr>
      <w:r w:rsidRPr="00D87BB1">
        <w:rPr>
          <w:rFonts w:ascii="Raleway" w:hAnsi="Raleway"/>
          <w:sz w:val="24"/>
          <w:szCs w:val="24"/>
        </w:rPr>
        <w:t>3. Clearly state that you are issuing a written warning and read the prepared Disciplinary Letter during the meeting</w:t>
      </w:r>
      <w:r>
        <w:rPr>
          <w:rFonts w:ascii="Raleway" w:hAnsi="Raleway"/>
          <w:sz w:val="24"/>
          <w:szCs w:val="24"/>
        </w:rPr>
        <w:br/>
      </w:r>
    </w:p>
    <w:p w14:paraId="21D6435A" w14:textId="53E54916" w:rsidR="00D86626" w:rsidRPr="00D87BB1" w:rsidRDefault="00D86626" w:rsidP="00D86626">
      <w:pPr>
        <w:rPr>
          <w:rFonts w:ascii="Raleway" w:hAnsi="Raleway"/>
          <w:sz w:val="24"/>
          <w:szCs w:val="24"/>
        </w:rPr>
      </w:pPr>
      <w:r w:rsidRPr="00D87BB1">
        <w:rPr>
          <w:rFonts w:ascii="Raleway" w:hAnsi="Raleway"/>
          <w:sz w:val="24"/>
          <w:szCs w:val="24"/>
        </w:rPr>
        <w:t>4. Provide the employee with a copy of the Disciplinary letter</w:t>
      </w:r>
      <w:r>
        <w:rPr>
          <w:rFonts w:ascii="Raleway" w:hAnsi="Raleway"/>
          <w:sz w:val="24"/>
          <w:szCs w:val="24"/>
        </w:rPr>
        <w:br/>
      </w:r>
    </w:p>
    <w:p w14:paraId="33E28A3F" w14:textId="77777777" w:rsidR="00D86626" w:rsidRPr="00D87BB1" w:rsidRDefault="00D86626" w:rsidP="00D86626">
      <w:pPr>
        <w:pStyle w:val="ListParagraph"/>
        <w:numPr>
          <w:ilvl w:val="0"/>
          <w:numId w:val="7"/>
        </w:numPr>
        <w:tabs>
          <w:tab w:val="left" w:pos="990"/>
        </w:tabs>
        <w:spacing w:line="278" w:lineRule="auto"/>
        <w:contextualSpacing w:val="0"/>
        <w:rPr>
          <w:rFonts w:ascii="Raleway" w:hAnsi="Raleway"/>
          <w:sz w:val="24"/>
          <w:szCs w:val="24"/>
        </w:rPr>
      </w:pPr>
      <w:r w:rsidRPr="00D87BB1">
        <w:rPr>
          <w:rFonts w:ascii="Raleway" w:hAnsi="Raleway"/>
          <w:sz w:val="24"/>
          <w:szCs w:val="24"/>
        </w:rPr>
        <w:t xml:space="preserve">Discuss and brainstorm with the employee how they can modify their </w:t>
      </w:r>
      <w:proofErr w:type="spellStart"/>
      <w:r w:rsidRPr="00D87BB1">
        <w:rPr>
          <w:rFonts w:ascii="Raleway" w:hAnsi="Raleway"/>
          <w:sz w:val="24"/>
          <w:szCs w:val="24"/>
        </w:rPr>
        <w:t>behaviour</w:t>
      </w:r>
      <w:proofErr w:type="spellEnd"/>
      <w:r w:rsidRPr="00D87BB1">
        <w:rPr>
          <w:rFonts w:ascii="Raleway" w:hAnsi="Raleway"/>
          <w:sz w:val="24"/>
          <w:szCs w:val="24"/>
        </w:rPr>
        <w:t xml:space="preserve"> in response to the identified issue</w:t>
      </w:r>
    </w:p>
    <w:p w14:paraId="14DE4F5B" w14:textId="77777777" w:rsidR="00D86626" w:rsidRPr="00D87BB1" w:rsidRDefault="00D86626" w:rsidP="00D86626">
      <w:pPr>
        <w:pStyle w:val="ListParagraph"/>
        <w:numPr>
          <w:ilvl w:val="1"/>
          <w:numId w:val="7"/>
        </w:numPr>
        <w:tabs>
          <w:tab w:val="left" w:pos="990"/>
        </w:tabs>
        <w:spacing w:line="278" w:lineRule="auto"/>
        <w:ind w:left="900" w:hanging="540"/>
        <w:contextualSpacing w:val="0"/>
        <w:rPr>
          <w:rFonts w:ascii="Raleway" w:hAnsi="Raleway"/>
          <w:sz w:val="24"/>
          <w:szCs w:val="24"/>
        </w:rPr>
      </w:pPr>
      <w:r w:rsidRPr="00D87BB1">
        <w:rPr>
          <w:rFonts w:ascii="Raleway" w:hAnsi="Raleway"/>
          <w:sz w:val="24"/>
          <w:szCs w:val="24"/>
        </w:rPr>
        <w:t>Provide the employee with a copy of all relevant company documentation</w:t>
      </w:r>
    </w:p>
    <w:p w14:paraId="4A2083B4" w14:textId="1E31A896" w:rsidR="00D86626" w:rsidRDefault="00D86626" w:rsidP="00D86626">
      <w:pPr>
        <w:pStyle w:val="ListParagraph"/>
        <w:numPr>
          <w:ilvl w:val="1"/>
          <w:numId w:val="7"/>
        </w:numPr>
        <w:tabs>
          <w:tab w:val="left" w:pos="990"/>
        </w:tabs>
        <w:spacing w:line="278" w:lineRule="auto"/>
        <w:ind w:left="900" w:hanging="540"/>
        <w:contextualSpacing w:val="0"/>
        <w:rPr>
          <w:rFonts w:ascii="Raleway" w:hAnsi="Raleway"/>
          <w:sz w:val="24"/>
          <w:szCs w:val="24"/>
        </w:rPr>
      </w:pPr>
      <w:r w:rsidRPr="00D87BB1">
        <w:rPr>
          <w:rFonts w:ascii="Raleway" w:hAnsi="Raleway"/>
          <w:sz w:val="24"/>
          <w:szCs w:val="24"/>
        </w:rPr>
        <w:t>Emphasize any existing solutions, such as those discussed during the verbal warning stage, as applicable</w:t>
      </w:r>
      <w:r>
        <w:rPr>
          <w:rFonts w:ascii="Raleway" w:hAnsi="Raleway"/>
          <w:sz w:val="24"/>
          <w:szCs w:val="24"/>
        </w:rPr>
        <w:br/>
      </w:r>
    </w:p>
    <w:p w14:paraId="53B117C6" w14:textId="117D8233" w:rsidR="00D86626" w:rsidRPr="00D86626" w:rsidRDefault="00D86626" w:rsidP="00D86626">
      <w:pPr>
        <w:tabs>
          <w:tab w:val="left" w:pos="990"/>
        </w:tabs>
        <w:spacing w:line="278" w:lineRule="auto"/>
        <w:rPr>
          <w:rFonts w:ascii="Raleway" w:hAnsi="Raleway"/>
          <w:sz w:val="24"/>
          <w:szCs w:val="24"/>
        </w:rPr>
      </w:pPr>
      <w:r w:rsidRPr="00D86626">
        <w:rPr>
          <w:rFonts w:ascii="Raleway" w:hAnsi="Raleway"/>
          <w:sz w:val="24"/>
          <w:szCs w:val="24"/>
        </w:rPr>
        <w:t>6. Record the written warning occurrence using the Written Warning</w:t>
      </w:r>
      <w:r>
        <w:rPr>
          <w:rFonts w:ascii="Raleway" w:hAnsi="Raleway"/>
          <w:sz w:val="24"/>
          <w:szCs w:val="24"/>
        </w:rPr>
        <w:t xml:space="preserve"> </w:t>
      </w:r>
      <w:r w:rsidRPr="00D86626">
        <w:rPr>
          <w:rFonts w:ascii="Raleway" w:hAnsi="Raleway"/>
          <w:sz w:val="24"/>
          <w:szCs w:val="24"/>
        </w:rPr>
        <w:t>Acknowledgement Template below</w:t>
      </w:r>
    </w:p>
    <w:p w14:paraId="584E45FA" w14:textId="4DDF5D76" w:rsidR="00D87BB1" w:rsidRPr="00D87BB1" w:rsidRDefault="00D86626" w:rsidP="00D87BB1">
      <w:pPr>
        <w:rPr>
          <w:rFonts w:ascii="Raleway" w:hAnsi="Raleway"/>
          <w:sz w:val="24"/>
          <w:szCs w:val="24"/>
        </w:rPr>
      </w:pPr>
      <w:r>
        <w:rPr>
          <w:rFonts w:ascii="Raleway" w:hAnsi="Raleway"/>
          <w:sz w:val="24"/>
          <w:szCs w:val="24"/>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350"/>
      </w:tblGrid>
      <w:tr w:rsidR="00D87BB1" w:rsidRPr="00D87BB1" w14:paraId="3D236D5D" w14:textId="77777777" w:rsidTr="00D86626">
        <w:tc>
          <w:tcPr>
            <w:tcW w:w="9350" w:type="dxa"/>
          </w:tcPr>
          <w:p w14:paraId="5C59726A" w14:textId="1377CCCD" w:rsidR="00D87BB1" w:rsidRPr="00D87BB1" w:rsidRDefault="00D87BB1" w:rsidP="00E031A2">
            <w:pPr>
              <w:rPr>
                <w:rFonts w:ascii="Raleway" w:hAnsi="Raleway"/>
                <w:b/>
                <w:bCs/>
                <w:sz w:val="24"/>
                <w:szCs w:val="24"/>
              </w:rPr>
            </w:pPr>
            <w:r w:rsidRPr="00D87BB1">
              <w:rPr>
                <w:rFonts w:ascii="Raleway" w:hAnsi="Raleway"/>
                <w:b/>
                <w:bCs/>
                <w:sz w:val="24"/>
                <w:szCs w:val="24"/>
              </w:rPr>
              <w:lastRenderedPageBreak/>
              <w:t>Disciplinary Letter</w:t>
            </w:r>
            <w:r w:rsidR="005A11D7">
              <w:rPr>
                <w:rFonts w:ascii="Raleway" w:hAnsi="Raleway"/>
                <w:b/>
                <w:bCs/>
                <w:sz w:val="24"/>
                <w:szCs w:val="24"/>
              </w:rPr>
              <w:br/>
            </w:r>
          </w:p>
          <w:p w14:paraId="6E873B40" w14:textId="23AEB403" w:rsidR="00D87BB1" w:rsidRPr="00D87BB1" w:rsidRDefault="00D87BB1" w:rsidP="00E031A2">
            <w:pPr>
              <w:rPr>
                <w:rFonts w:ascii="Raleway" w:hAnsi="Raleway"/>
                <w:sz w:val="24"/>
                <w:szCs w:val="24"/>
              </w:rPr>
            </w:pPr>
            <w:r w:rsidRPr="00D87BB1">
              <w:rPr>
                <w:rFonts w:ascii="Raleway" w:hAnsi="Raleway"/>
                <w:sz w:val="24"/>
                <w:szCs w:val="24"/>
              </w:rPr>
              <w:t xml:space="preserve">Date: </w:t>
            </w:r>
            <w:r w:rsidR="005A11D7">
              <w:rPr>
                <w:rFonts w:ascii="Raleway" w:hAnsi="Raleway"/>
                <w:sz w:val="24"/>
                <w:szCs w:val="24"/>
              </w:rPr>
              <w:br/>
            </w:r>
          </w:p>
          <w:p w14:paraId="54F8F1EC" w14:textId="77777777" w:rsidR="00D87BB1" w:rsidRPr="00D87BB1" w:rsidRDefault="00D87BB1" w:rsidP="00E031A2">
            <w:pPr>
              <w:rPr>
                <w:rFonts w:ascii="Raleway" w:hAnsi="Raleway"/>
                <w:sz w:val="24"/>
                <w:szCs w:val="24"/>
              </w:rPr>
            </w:pPr>
            <w:r w:rsidRPr="00D87BB1">
              <w:rPr>
                <w:rFonts w:ascii="Raleway" w:hAnsi="Raleway"/>
                <w:sz w:val="24"/>
                <w:szCs w:val="24"/>
              </w:rPr>
              <w:t>Employee name:</w:t>
            </w:r>
          </w:p>
          <w:p w14:paraId="6D65C552" w14:textId="77777777" w:rsidR="00D87BB1" w:rsidRPr="00D87BB1" w:rsidRDefault="00D87BB1" w:rsidP="00E031A2">
            <w:pPr>
              <w:rPr>
                <w:rFonts w:ascii="Raleway" w:hAnsi="Raleway"/>
                <w:sz w:val="24"/>
                <w:szCs w:val="24"/>
              </w:rPr>
            </w:pPr>
          </w:p>
          <w:p w14:paraId="744FCBC7" w14:textId="77777777" w:rsidR="00D87BB1" w:rsidRPr="00D87BB1" w:rsidRDefault="00D87BB1" w:rsidP="00E031A2">
            <w:pPr>
              <w:rPr>
                <w:rFonts w:ascii="Raleway" w:hAnsi="Raleway"/>
                <w:sz w:val="24"/>
                <w:szCs w:val="24"/>
              </w:rPr>
            </w:pPr>
            <w:r w:rsidRPr="00D87BB1">
              <w:rPr>
                <w:rFonts w:ascii="Raleway" w:hAnsi="Raleway"/>
                <w:sz w:val="24"/>
                <w:szCs w:val="24"/>
              </w:rPr>
              <w:t>Re: Written warning</w:t>
            </w:r>
          </w:p>
          <w:p w14:paraId="34498E33" w14:textId="77777777" w:rsidR="00D87BB1" w:rsidRPr="00D87BB1" w:rsidRDefault="00D87BB1" w:rsidP="00E031A2">
            <w:pPr>
              <w:rPr>
                <w:rFonts w:ascii="Raleway" w:hAnsi="Raleway"/>
                <w:sz w:val="24"/>
                <w:szCs w:val="24"/>
              </w:rPr>
            </w:pPr>
          </w:p>
          <w:p w14:paraId="04E10C94" w14:textId="77777777" w:rsidR="00D87BB1" w:rsidRPr="00D87BB1" w:rsidRDefault="00D87BB1" w:rsidP="00E031A2">
            <w:pPr>
              <w:rPr>
                <w:rFonts w:ascii="Raleway" w:hAnsi="Raleway"/>
                <w:sz w:val="24"/>
                <w:szCs w:val="24"/>
              </w:rPr>
            </w:pPr>
            <w:r w:rsidRPr="00D87BB1">
              <w:rPr>
                <w:rFonts w:ascii="Raleway" w:hAnsi="Raleway"/>
                <w:sz w:val="24"/>
                <w:szCs w:val="24"/>
              </w:rPr>
              <w:t>[Name of employee],</w:t>
            </w:r>
          </w:p>
          <w:p w14:paraId="48AC3945" w14:textId="77777777" w:rsidR="00D87BB1" w:rsidRPr="00D87BB1" w:rsidRDefault="00D87BB1" w:rsidP="00E031A2">
            <w:pPr>
              <w:rPr>
                <w:rFonts w:ascii="Raleway" w:hAnsi="Raleway"/>
                <w:sz w:val="24"/>
                <w:szCs w:val="24"/>
              </w:rPr>
            </w:pPr>
          </w:p>
          <w:p w14:paraId="121DEC0D" w14:textId="77777777" w:rsidR="00D87BB1" w:rsidRPr="00D87BB1" w:rsidRDefault="00D87BB1" w:rsidP="00E031A2">
            <w:pPr>
              <w:rPr>
                <w:rFonts w:ascii="Raleway" w:hAnsi="Raleway"/>
                <w:sz w:val="24"/>
                <w:szCs w:val="24"/>
              </w:rPr>
            </w:pPr>
            <w:r w:rsidRPr="00D87BB1">
              <w:rPr>
                <w:rFonts w:ascii="Raleway" w:hAnsi="Raleway"/>
                <w:sz w:val="24"/>
                <w:szCs w:val="24"/>
              </w:rPr>
              <w:t xml:space="preserve">The purpose of this letter is to advise you that [describe the issue]. </w:t>
            </w:r>
          </w:p>
          <w:p w14:paraId="20F57C5A" w14:textId="77777777" w:rsidR="00D87BB1" w:rsidRPr="00D87BB1" w:rsidRDefault="00D87BB1" w:rsidP="00E031A2">
            <w:pPr>
              <w:rPr>
                <w:rFonts w:ascii="Raleway" w:hAnsi="Raleway"/>
                <w:sz w:val="24"/>
                <w:szCs w:val="24"/>
              </w:rPr>
            </w:pPr>
          </w:p>
          <w:p w14:paraId="04B04312" w14:textId="77777777" w:rsidR="00D87BB1" w:rsidRPr="00D87BB1" w:rsidRDefault="00D87BB1" w:rsidP="00E031A2">
            <w:pPr>
              <w:rPr>
                <w:rFonts w:ascii="Raleway" w:hAnsi="Raleway"/>
                <w:sz w:val="24"/>
                <w:szCs w:val="24"/>
              </w:rPr>
            </w:pPr>
            <w:r w:rsidRPr="00D87BB1">
              <w:rPr>
                <w:rFonts w:ascii="Raleway" w:hAnsi="Raleway"/>
                <w:sz w:val="24"/>
                <w:szCs w:val="24"/>
              </w:rPr>
              <w:t>[</w:t>
            </w:r>
            <w:r w:rsidRPr="00D87BB1">
              <w:rPr>
                <w:rFonts w:ascii="Raleway" w:hAnsi="Raleway"/>
                <w:i/>
                <w:iCs/>
                <w:sz w:val="24"/>
                <w:szCs w:val="24"/>
              </w:rPr>
              <w:t>Use this sentence if a verbal warning was issued</w:t>
            </w:r>
            <w:r w:rsidRPr="00D87BB1">
              <w:rPr>
                <w:rFonts w:ascii="Raleway" w:hAnsi="Raleway"/>
                <w:sz w:val="24"/>
                <w:szCs w:val="24"/>
              </w:rPr>
              <w:t>] In a one-on-one meeting with you on [month, day, year], your manager clearly outlined the company’s expectations with you regarding this issue. Given that the issue persists, this is a formal written warning.</w:t>
            </w:r>
          </w:p>
          <w:p w14:paraId="7909A9C1" w14:textId="003C8F97" w:rsidR="00D87BB1" w:rsidRPr="00D87BB1" w:rsidRDefault="005A11D7" w:rsidP="00E031A2">
            <w:pPr>
              <w:rPr>
                <w:rFonts w:ascii="Raleway" w:hAnsi="Raleway"/>
                <w:sz w:val="24"/>
                <w:szCs w:val="24"/>
              </w:rPr>
            </w:pPr>
            <w:r>
              <w:rPr>
                <w:rFonts w:ascii="Raleway" w:hAnsi="Raleway"/>
                <w:sz w:val="24"/>
                <w:szCs w:val="24"/>
              </w:rPr>
              <w:br/>
            </w:r>
          </w:p>
          <w:p w14:paraId="02C2555E" w14:textId="77777777" w:rsidR="00D87BB1" w:rsidRPr="00D87BB1" w:rsidRDefault="00D87BB1" w:rsidP="00E031A2">
            <w:pPr>
              <w:rPr>
                <w:rFonts w:ascii="Raleway" w:hAnsi="Raleway"/>
                <w:sz w:val="24"/>
                <w:szCs w:val="24"/>
              </w:rPr>
            </w:pPr>
            <w:r w:rsidRPr="00D87BB1">
              <w:rPr>
                <w:rFonts w:ascii="Raleway" w:hAnsi="Raleway"/>
                <w:sz w:val="24"/>
                <w:szCs w:val="24"/>
              </w:rPr>
              <w:t>[</w:t>
            </w:r>
            <w:r w:rsidRPr="00D87BB1">
              <w:rPr>
                <w:rFonts w:ascii="Raleway" w:hAnsi="Raleway"/>
                <w:i/>
                <w:iCs/>
                <w:sz w:val="24"/>
                <w:szCs w:val="24"/>
              </w:rPr>
              <w:t>Use this sentence if a verbal warning was not issued</w:t>
            </w:r>
            <w:r w:rsidRPr="00D87BB1">
              <w:rPr>
                <w:rFonts w:ascii="Raleway" w:hAnsi="Raleway"/>
                <w:sz w:val="24"/>
                <w:szCs w:val="24"/>
              </w:rPr>
              <w:t xml:space="preserve">] Due to the severity and nature of the situation, this written warning has been issued to you. </w:t>
            </w:r>
          </w:p>
          <w:p w14:paraId="74519B30" w14:textId="2E5D45AF" w:rsidR="00D87BB1" w:rsidRPr="00D87BB1" w:rsidRDefault="005A11D7" w:rsidP="00E031A2">
            <w:pPr>
              <w:rPr>
                <w:rFonts w:ascii="Raleway" w:hAnsi="Raleway"/>
                <w:sz w:val="24"/>
                <w:szCs w:val="24"/>
              </w:rPr>
            </w:pPr>
            <w:r>
              <w:rPr>
                <w:rFonts w:ascii="Raleway" w:hAnsi="Raleway"/>
                <w:sz w:val="24"/>
                <w:szCs w:val="24"/>
              </w:rPr>
              <w:br/>
            </w:r>
          </w:p>
          <w:p w14:paraId="79BB6870" w14:textId="77777777" w:rsidR="00D87BB1" w:rsidRPr="00D87BB1" w:rsidRDefault="00D87BB1" w:rsidP="00E031A2">
            <w:pPr>
              <w:rPr>
                <w:rFonts w:ascii="Raleway" w:hAnsi="Raleway"/>
                <w:sz w:val="24"/>
                <w:szCs w:val="24"/>
              </w:rPr>
            </w:pPr>
            <w:r w:rsidRPr="00D87BB1">
              <w:rPr>
                <w:rFonts w:ascii="Raleway" w:hAnsi="Raleway"/>
                <w:sz w:val="24"/>
                <w:szCs w:val="24"/>
              </w:rPr>
              <w:t xml:space="preserve">Please be advised that another </w:t>
            </w:r>
            <w:proofErr w:type="spellStart"/>
            <w:r w:rsidRPr="00D87BB1">
              <w:rPr>
                <w:rFonts w:ascii="Raleway" w:hAnsi="Raleway"/>
                <w:sz w:val="24"/>
                <w:szCs w:val="24"/>
              </w:rPr>
              <w:t>misdemeanour</w:t>
            </w:r>
            <w:proofErr w:type="spellEnd"/>
            <w:r w:rsidRPr="00D87BB1">
              <w:rPr>
                <w:rFonts w:ascii="Raleway" w:hAnsi="Raleway"/>
                <w:sz w:val="24"/>
                <w:szCs w:val="24"/>
              </w:rPr>
              <w:t xml:space="preserve">, depending on its severity, may result in the creation of a Performance Correction Action Plan, suspension, probation, demotion, and/or dismissal. </w:t>
            </w:r>
          </w:p>
          <w:p w14:paraId="25A285F4" w14:textId="77777777" w:rsidR="00D87BB1" w:rsidRPr="00D87BB1" w:rsidRDefault="00D87BB1" w:rsidP="00E031A2">
            <w:pPr>
              <w:rPr>
                <w:rFonts w:ascii="Raleway" w:hAnsi="Raleway"/>
                <w:sz w:val="24"/>
                <w:szCs w:val="24"/>
              </w:rPr>
            </w:pPr>
          </w:p>
          <w:p w14:paraId="66F99F74" w14:textId="77777777" w:rsidR="00D87BB1" w:rsidRPr="00D87BB1" w:rsidRDefault="00D87BB1" w:rsidP="00E031A2">
            <w:pPr>
              <w:rPr>
                <w:rFonts w:ascii="Raleway" w:hAnsi="Raleway"/>
                <w:sz w:val="24"/>
                <w:szCs w:val="24"/>
              </w:rPr>
            </w:pPr>
            <w:r w:rsidRPr="00D87BB1">
              <w:rPr>
                <w:rFonts w:ascii="Raleway" w:hAnsi="Raleway"/>
                <w:sz w:val="24"/>
                <w:szCs w:val="24"/>
              </w:rPr>
              <w:t>Sincerely,</w:t>
            </w:r>
          </w:p>
          <w:p w14:paraId="11671FBA" w14:textId="77777777" w:rsidR="00D87BB1" w:rsidRPr="00D87BB1" w:rsidRDefault="00D87BB1" w:rsidP="00E031A2">
            <w:pPr>
              <w:rPr>
                <w:rFonts w:ascii="Raleway" w:hAnsi="Raleway"/>
                <w:sz w:val="24"/>
                <w:szCs w:val="24"/>
              </w:rPr>
            </w:pPr>
          </w:p>
          <w:p w14:paraId="3C38DC57" w14:textId="77777777" w:rsidR="00D87BB1" w:rsidRPr="00D87BB1" w:rsidRDefault="00D87BB1" w:rsidP="00E031A2">
            <w:pPr>
              <w:rPr>
                <w:rFonts w:ascii="Raleway" w:hAnsi="Raleway"/>
                <w:sz w:val="24"/>
                <w:szCs w:val="24"/>
              </w:rPr>
            </w:pPr>
            <w:r w:rsidRPr="00D87BB1">
              <w:rPr>
                <w:rFonts w:ascii="Raleway" w:hAnsi="Raleway"/>
                <w:sz w:val="24"/>
                <w:szCs w:val="24"/>
              </w:rPr>
              <w:t xml:space="preserve">(Signature) </w:t>
            </w:r>
          </w:p>
          <w:p w14:paraId="6C69D12A" w14:textId="77777777" w:rsidR="00D87BB1" w:rsidRPr="00D87BB1" w:rsidRDefault="00D87BB1" w:rsidP="00E031A2">
            <w:pPr>
              <w:rPr>
                <w:rFonts w:ascii="Raleway" w:hAnsi="Raleway"/>
                <w:sz w:val="24"/>
                <w:szCs w:val="24"/>
              </w:rPr>
            </w:pPr>
            <w:r w:rsidRPr="00D87BB1">
              <w:rPr>
                <w:rFonts w:ascii="Raleway" w:hAnsi="Raleway"/>
                <w:sz w:val="24"/>
                <w:szCs w:val="24"/>
              </w:rPr>
              <w:t>Name</w:t>
            </w:r>
          </w:p>
          <w:p w14:paraId="328A371D" w14:textId="77777777" w:rsidR="00D87BB1" w:rsidRPr="00D87BB1" w:rsidRDefault="00D87BB1" w:rsidP="00E031A2">
            <w:pPr>
              <w:rPr>
                <w:rFonts w:ascii="Raleway" w:hAnsi="Raleway"/>
                <w:sz w:val="24"/>
                <w:szCs w:val="24"/>
              </w:rPr>
            </w:pPr>
            <w:r w:rsidRPr="00D87BB1">
              <w:rPr>
                <w:rFonts w:ascii="Raleway" w:hAnsi="Raleway"/>
                <w:sz w:val="24"/>
                <w:szCs w:val="24"/>
              </w:rPr>
              <w:t>Job title</w:t>
            </w:r>
          </w:p>
          <w:p w14:paraId="7B711AF0" w14:textId="77777777" w:rsidR="00D87BB1" w:rsidRPr="00D87BB1" w:rsidRDefault="00D87BB1" w:rsidP="00E031A2">
            <w:pPr>
              <w:rPr>
                <w:rFonts w:ascii="Raleway" w:hAnsi="Raleway"/>
                <w:sz w:val="24"/>
                <w:szCs w:val="24"/>
              </w:rPr>
            </w:pPr>
            <w:r w:rsidRPr="00D87BB1">
              <w:rPr>
                <w:rFonts w:ascii="Raleway" w:hAnsi="Raleway"/>
                <w:sz w:val="24"/>
                <w:szCs w:val="24"/>
              </w:rPr>
              <w:t>Name of organization</w:t>
            </w:r>
          </w:p>
        </w:tc>
      </w:tr>
    </w:tbl>
    <w:p w14:paraId="64259845" w14:textId="561C34BD" w:rsidR="00D86626" w:rsidRDefault="00D86626" w:rsidP="00D87BB1">
      <w:pPr>
        <w:rPr>
          <w:rFonts w:ascii="Raleway" w:hAnsi="Raleway"/>
          <w:sz w:val="24"/>
          <w:szCs w:val="24"/>
        </w:rPr>
      </w:pPr>
    </w:p>
    <w:p w14:paraId="269FA8D2" w14:textId="7B355D8E" w:rsidR="00D87BB1" w:rsidRPr="00D87BB1" w:rsidRDefault="00D86626" w:rsidP="00D87BB1">
      <w:pPr>
        <w:rPr>
          <w:rFonts w:ascii="Raleway" w:hAnsi="Raleway"/>
          <w:sz w:val="24"/>
          <w:szCs w:val="24"/>
        </w:rPr>
      </w:pPr>
      <w:r>
        <w:rPr>
          <w:rFonts w:ascii="Raleway" w:hAnsi="Raleway"/>
          <w:sz w:val="24"/>
          <w:szCs w:val="24"/>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15"/>
        <w:gridCol w:w="2335"/>
      </w:tblGrid>
      <w:tr w:rsidR="00D87BB1" w:rsidRPr="00D87BB1" w14:paraId="6D8491A9" w14:textId="77777777" w:rsidTr="00D86626">
        <w:tc>
          <w:tcPr>
            <w:tcW w:w="9350" w:type="dxa"/>
            <w:gridSpan w:val="2"/>
          </w:tcPr>
          <w:p w14:paraId="51C97FB3" w14:textId="0AA52A0F" w:rsidR="00D87BB1" w:rsidRPr="00D87BB1" w:rsidRDefault="00D87BB1" w:rsidP="00E031A2">
            <w:pPr>
              <w:tabs>
                <w:tab w:val="left" w:pos="990"/>
              </w:tabs>
              <w:rPr>
                <w:rFonts w:ascii="Raleway" w:hAnsi="Raleway"/>
                <w:b/>
                <w:bCs/>
                <w:sz w:val="24"/>
                <w:szCs w:val="24"/>
              </w:rPr>
            </w:pPr>
            <w:r w:rsidRPr="00D87BB1">
              <w:rPr>
                <w:rFonts w:ascii="Raleway" w:hAnsi="Raleway"/>
                <w:b/>
                <w:bCs/>
                <w:sz w:val="24"/>
                <w:szCs w:val="24"/>
              </w:rPr>
              <w:lastRenderedPageBreak/>
              <w:t>Written Warning Acknowledgement</w:t>
            </w:r>
          </w:p>
          <w:p w14:paraId="3A34DE2E" w14:textId="79F26E40" w:rsidR="00D87BB1" w:rsidRPr="00D87BB1" w:rsidRDefault="0044332E" w:rsidP="00E031A2">
            <w:pPr>
              <w:tabs>
                <w:tab w:val="left" w:pos="990"/>
              </w:tabs>
              <w:rPr>
                <w:rFonts w:ascii="Raleway" w:hAnsi="Raleway"/>
                <w:sz w:val="24"/>
                <w:szCs w:val="24"/>
              </w:rPr>
            </w:pPr>
            <w:r>
              <w:rPr>
                <w:rFonts w:ascii="Raleway" w:hAnsi="Raleway"/>
                <w:sz w:val="24"/>
                <w:szCs w:val="24"/>
              </w:rPr>
              <w:br/>
            </w:r>
            <w:r w:rsidR="00D87BB1" w:rsidRPr="00D87BB1">
              <w:rPr>
                <w:rFonts w:ascii="Raleway" w:hAnsi="Raleway"/>
                <w:sz w:val="24"/>
                <w:szCs w:val="24"/>
              </w:rPr>
              <w:t>Employee name:</w:t>
            </w:r>
          </w:p>
          <w:p w14:paraId="193C509F" w14:textId="647C7579" w:rsidR="00D87BB1" w:rsidRPr="00D87BB1" w:rsidRDefault="0044332E" w:rsidP="00E031A2">
            <w:pPr>
              <w:tabs>
                <w:tab w:val="left" w:pos="990"/>
              </w:tabs>
              <w:rPr>
                <w:rFonts w:ascii="Raleway" w:hAnsi="Raleway"/>
                <w:sz w:val="24"/>
                <w:szCs w:val="24"/>
              </w:rPr>
            </w:pPr>
            <w:r>
              <w:rPr>
                <w:rFonts w:ascii="Raleway" w:hAnsi="Raleway"/>
                <w:sz w:val="24"/>
                <w:szCs w:val="24"/>
              </w:rPr>
              <w:br/>
            </w:r>
            <w:r w:rsidR="00D87BB1" w:rsidRPr="00D87BB1">
              <w:rPr>
                <w:rFonts w:ascii="Raleway" w:hAnsi="Raleway"/>
                <w:sz w:val="24"/>
                <w:szCs w:val="24"/>
              </w:rPr>
              <w:t>Date:</w:t>
            </w:r>
          </w:p>
          <w:p w14:paraId="39EDA94C" w14:textId="0DA394E0" w:rsidR="00D87BB1" w:rsidRPr="00D87BB1" w:rsidRDefault="0044332E" w:rsidP="00E031A2">
            <w:pPr>
              <w:tabs>
                <w:tab w:val="left" w:pos="990"/>
              </w:tabs>
              <w:rPr>
                <w:rFonts w:ascii="Raleway" w:hAnsi="Raleway"/>
                <w:sz w:val="24"/>
                <w:szCs w:val="24"/>
              </w:rPr>
            </w:pPr>
            <w:r>
              <w:rPr>
                <w:rFonts w:ascii="Raleway" w:hAnsi="Raleway"/>
                <w:sz w:val="24"/>
                <w:szCs w:val="24"/>
              </w:rPr>
              <w:br/>
            </w:r>
            <w:r w:rsidR="00D87BB1" w:rsidRPr="00D87BB1">
              <w:rPr>
                <w:rFonts w:ascii="Raleway" w:hAnsi="Raleway"/>
                <w:sz w:val="24"/>
                <w:szCs w:val="24"/>
              </w:rPr>
              <w:t>Identified Issue:</w:t>
            </w:r>
            <w:r w:rsidR="00D86626">
              <w:rPr>
                <w:rFonts w:ascii="Raleway" w:hAnsi="Raleway"/>
                <w:sz w:val="24"/>
                <w:szCs w:val="24"/>
              </w:rPr>
              <w:br/>
            </w:r>
            <w:r w:rsidR="00D86626">
              <w:rPr>
                <w:rFonts w:ascii="Raleway" w:hAnsi="Raleway"/>
                <w:sz w:val="24"/>
                <w:szCs w:val="24"/>
              </w:rPr>
              <w:br/>
            </w:r>
            <w:r w:rsidR="00D86626">
              <w:rPr>
                <w:rFonts w:ascii="Raleway" w:hAnsi="Raleway"/>
                <w:sz w:val="24"/>
                <w:szCs w:val="24"/>
              </w:rPr>
              <w:br/>
            </w:r>
            <w:r w:rsidR="00D86626">
              <w:rPr>
                <w:rFonts w:ascii="Raleway" w:hAnsi="Raleway"/>
                <w:sz w:val="24"/>
                <w:szCs w:val="24"/>
              </w:rPr>
              <w:br/>
            </w:r>
            <w:r w:rsidR="00D86626">
              <w:rPr>
                <w:rFonts w:ascii="Raleway" w:hAnsi="Raleway"/>
                <w:sz w:val="24"/>
                <w:szCs w:val="24"/>
              </w:rPr>
              <w:br/>
            </w:r>
            <w:r w:rsidR="00D86626">
              <w:rPr>
                <w:rFonts w:ascii="Raleway" w:hAnsi="Raleway"/>
                <w:sz w:val="24"/>
                <w:szCs w:val="24"/>
              </w:rPr>
              <w:br/>
            </w:r>
            <w:r>
              <w:rPr>
                <w:rFonts w:ascii="Raleway" w:hAnsi="Raleway"/>
                <w:sz w:val="24"/>
                <w:szCs w:val="24"/>
              </w:rPr>
              <w:br/>
            </w:r>
          </w:p>
        </w:tc>
      </w:tr>
      <w:tr w:rsidR="00D87BB1" w:rsidRPr="00D87BB1" w14:paraId="322EA032" w14:textId="77777777" w:rsidTr="00D86626">
        <w:tc>
          <w:tcPr>
            <w:tcW w:w="9350" w:type="dxa"/>
            <w:gridSpan w:val="2"/>
          </w:tcPr>
          <w:p w14:paraId="11D5046C" w14:textId="77777777" w:rsidR="00D87BB1" w:rsidRPr="00D87BB1" w:rsidRDefault="00D87BB1" w:rsidP="00E031A2">
            <w:pPr>
              <w:rPr>
                <w:rFonts w:ascii="Raleway" w:hAnsi="Raleway"/>
                <w:b/>
                <w:bCs/>
                <w:sz w:val="24"/>
                <w:szCs w:val="24"/>
              </w:rPr>
            </w:pPr>
            <w:r w:rsidRPr="00D87BB1">
              <w:rPr>
                <w:rFonts w:ascii="Raleway" w:hAnsi="Raleway"/>
                <w:b/>
                <w:bCs/>
                <w:sz w:val="24"/>
                <w:szCs w:val="24"/>
              </w:rPr>
              <w:t>Copy of Disciplinary Letter</w:t>
            </w:r>
          </w:p>
          <w:p w14:paraId="341758A9" w14:textId="7D4B2CAE"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 xml:space="preserve">Date: </w:t>
            </w:r>
          </w:p>
          <w:p w14:paraId="7EB1126C" w14:textId="47FE07FF" w:rsidR="00D87BB1" w:rsidRPr="00D87BB1" w:rsidRDefault="0044332E"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Employee name:</w:t>
            </w:r>
          </w:p>
          <w:p w14:paraId="6A1CC0ED" w14:textId="77777777" w:rsidR="00D87BB1" w:rsidRPr="00D87BB1" w:rsidRDefault="00D87BB1" w:rsidP="00E031A2">
            <w:pPr>
              <w:rPr>
                <w:rFonts w:ascii="Raleway" w:hAnsi="Raleway"/>
                <w:sz w:val="24"/>
                <w:szCs w:val="24"/>
              </w:rPr>
            </w:pPr>
          </w:p>
          <w:p w14:paraId="6C224280" w14:textId="77777777" w:rsidR="00D87BB1" w:rsidRPr="00D87BB1" w:rsidRDefault="00D87BB1" w:rsidP="00E031A2">
            <w:pPr>
              <w:rPr>
                <w:rFonts w:ascii="Raleway" w:hAnsi="Raleway"/>
                <w:sz w:val="24"/>
                <w:szCs w:val="24"/>
              </w:rPr>
            </w:pPr>
            <w:r w:rsidRPr="00D87BB1">
              <w:rPr>
                <w:rFonts w:ascii="Raleway" w:hAnsi="Raleway"/>
                <w:sz w:val="24"/>
                <w:szCs w:val="24"/>
              </w:rPr>
              <w:t>Re: Written warning</w:t>
            </w:r>
          </w:p>
          <w:p w14:paraId="795E12BF" w14:textId="77777777" w:rsidR="00D87BB1" w:rsidRPr="00D87BB1" w:rsidRDefault="00D87BB1" w:rsidP="00E031A2">
            <w:pPr>
              <w:rPr>
                <w:rFonts w:ascii="Raleway" w:hAnsi="Raleway"/>
                <w:sz w:val="24"/>
                <w:szCs w:val="24"/>
              </w:rPr>
            </w:pPr>
          </w:p>
          <w:p w14:paraId="290218F5" w14:textId="77777777" w:rsidR="00D87BB1" w:rsidRPr="00D87BB1" w:rsidRDefault="00D87BB1" w:rsidP="00E031A2">
            <w:pPr>
              <w:rPr>
                <w:rFonts w:ascii="Raleway" w:hAnsi="Raleway"/>
                <w:sz w:val="24"/>
                <w:szCs w:val="24"/>
              </w:rPr>
            </w:pPr>
            <w:r w:rsidRPr="00D87BB1">
              <w:rPr>
                <w:rFonts w:ascii="Raleway" w:hAnsi="Raleway"/>
                <w:sz w:val="24"/>
                <w:szCs w:val="24"/>
              </w:rPr>
              <w:t>[Name of employee],</w:t>
            </w:r>
          </w:p>
          <w:p w14:paraId="50843450" w14:textId="77777777" w:rsidR="00D87BB1" w:rsidRPr="00D87BB1" w:rsidRDefault="00D87BB1" w:rsidP="00E031A2">
            <w:pPr>
              <w:rPr>
                <w:rFonts w:ascii="Raleway" w:hAnsi="Raleway"/>
                <w:sz w:val="24"/>
                <w:szCs w:val="24"/>
              </w:rPr>
            </w:pPr>
          </w:p>
          <w:p w14:paraId="7AD7BB93" w14:textId="77777777" w:rsidR="00D87BB1" w:rsidRPr="00D87BB1" w:rsidRDefault="00D87BB1" w:rsidP="00E031A2">
            <w:pPr>
              <w:rPr>
                <w:rFonts w:ascii="Raleway" w:hAnsi="Raleway"/>
                <w:sz w:val="24"/>
                <w:szCs w:val="24"/>
              </w:rPr>
            </w:pPr>
            <w:r w:rsidRPr="00D87BB1">
              <w:rPr>
                <w:rFonts w:ascii="Raleway" w:hAnsi="Raleway"/>
                <w:sz w:val="24"/>
                <w:szCs w:val="24"/>
              </w:rPr>
              <w:t xml:space="preserve">The purpose of this letter is to advise you that [describe the issue]. </w:t>
            </w:r>
          </w:p>
          <w:p w14:paraId="4143E06D" w14:textId="77777777" w:rsidR="00D87BB1" w:rsidRPr="00D87BB1" w:rsidRDefault="00D87BB1" w:rsidP="00E031A2">
            <w:pPr>
              <w:rPr>
                <w:rFonts w:ascii="Raleway" w:hAnsi="Raleway"/>
                <w:sz w:val="24"/>
                <w:szCs w:val="24"/>
              </w:rPr>
            </w:pPr>
          </w:p>
          <w:p w14:paraId="64059055" w14:textId="77777777" w:rsidR="00D87BB1" w:rsidRPr="00D87BB1" w:rsidRDefault="00D87BB1" w:rsidP="00E031A2">
            <w:pPr>
              <w:rPr>
                <w:rFonts w:ascii="Raleway" w:hAnsi="Raleway"/>
                <w:sz w:val="24"/>
                <w:szCs w:val="24"/>
              </w:rPr>
            </w:pPr>
            <w:r w:rsidRPr="00D87BB1">
              <w:rPr>
                <w:rFonts w:ascii="Raleway" w:hAnsi="Raleway"/>
                <w:sz w:val="24"/>
                <w:szCs w:val="24"/>
              </w:rPr>
              <w:t>[</w:t>
            </w:r>
            <w:r w:rsidRPr="00D87BB1">
              <w:rPr>
                <w:rFonts w:ascii="Raleway" w:hAnsi="Raleway"/>
                <w:i/>
                <w:iCs/>
                <w:sz w:val="24"/>
                <w:szCs w:val="24"/>
              </w:rPr>
              <w:t>Use this sentence if a verbal warning was issued</w:t>
            </w:r>
            <w:r w:rsidRPr="00D87BB1">
              <w:rPr>
                <w:rFonts w:ascii="Raleway" w:hAnsi="Raleway"/>
                <w:sz w:val="24"/>
                <w:szCs w:val="24"/>
              </w:rPr>
              <w:t>] In a one-on-one meeting with you on [month, day, year], your manager clearly outlined the company’s expectations with you regarding this issue. Given that the issue persists, this is a formal written warning.</w:t>
            </w:r>
          </w:p>
          <w:p w14:paraId="447F0BCF" w14:textId="77777777" w:rsidR="00D87BB1" w:rsidRPr="00D87BB1" w:rsidRDefault="00D87BB1" w:rsidP="00E031A2">
            <w:pPr>
              <w:rPr>
                <w:rFonts w:ascii="Raleway" w:hAnsi="Raleway"/>
                <w:sz w:val="24"/>
                <w:szCs w:val="24"/>
              </w:rPr>
            </w:pPr>
          </w:p>
          <w:p w14:paraId="58F4D280" w14:textId="77777777" w:rsidR="00D87BB1" w:rsidRPr="00D87BB1" w:rsidRDefault="00D87BB1" w:rsidP="00E031A2">
            <w:pPr>
              <w:rPr>
                <w:rFonts w:ascii="Raleway" w:hAnsi="Raleway"/>
                <w:sz w:val="24"/>
                <w:szCs w:val="24"/>
              </w:rPr>
            </w:pPr>
            <w:r w:rsidRPr="00D87BB1">
              <w:rPr>
                <w:rFonts w:ascii="Raleway" w:hAnsi="Raleway"/>
                <w:sz w:val="24"/>
                <w:szCs w:val="24"/>
              </w:rPr>
              <w:t>[</w:t>
            </w:r>
            <w:r w:rsidRPr="00D87BB1">
              <w:rPr>
                <w:rFonts w:ascii="Raleway" w:hAnsi="Raleway"/>
                <w:i/>
                <w:iCs/>
                <w:sz w:val="24"/>
                <w:szCs w:val="24"/>
              </w:rPr>
              <w:t>Use this sentence if a verbal warning was not issued</w:t>
            </w:r>
            <w:r w:rsidRPr="00D87BB1">
              <w:rPr>
                <w:rFonts w:ascii="Raleway" w:hAnsi="Raleway"/>
                <w:sz w:val="24"/>
                <w:szCs w:val="24"/>
              </w:rPr>
              <w:t xml:space="preserve">] Due to the severity and nature of the situation, this written warning has been issued to you. </w:t>
            </w:r>
          </w:p>
          <w:p w14:paraId="433C4B39" w14:textId="77777777" w:rsidR="00D87BB1" w:rsidRPr="00D87BB1" w:rsidRDefault="00D87BB1" w:rsidP="00E031A2">
            <w:pPr>
              <w:rPr>
                <w:rFonts w:ascii="Raleway" w:hAnsi="Raleway"/>
                <w:sz w:val="24"/>
                <w:szCs w:val="24"/>
              </w:rPr>
            </w:pPr>
          </w:p>
          <w:p w14:paraId="7B1E918F" w14:textId="77777777" w:rsidR="00D87BB1" w:rsidRPr="00D87BB1" w:rsidRDefault="00D87BB1" w:rsidP="00E031A2">
            <w:pPr>
              <w:rPr>
                <w:rFonts w:ascii="Raleway" w:hAnsi="Raleway"/>
                <w:sz w:val="24"/>
                <w:szCs w:val="24"/>
              </w:rPr>
            </w:pPr>
            <w:r w:rsidRPr="00D87BB1">
              <w:rPr>
                <w:rFonts w:ascii="Raleway" w:hAnsi="Raleway"/>
                <w:sz w:val="24"/>
                <w:szCs w:val="24"/>
              </w:rPr>
              <w:t xml:space="preserve">Please be advised that another </w:t>
            </w:r>
            <w:proofErr w:type="spellStart"/>
            <w:r w:rsidRPr="00D87BB1">
              <w:rPr>
                <w:rFonts w:ascii="Raleway" w:hAnsi="Raleway"/>
                <w:sz w:val="24"/>
                <w:szCs w:val="24"/>
              </w:rPr>
              <w:t>misdemeanour</w:t>
            </w:r>
            <w:proofErr w:type="spellEnd"/>
            <w:r w:rsidRPr="00D87BB1">
              <w:rPr>
                <w:rFonts w:ascii="Raleway" w:hAnsi="Raleway"/>
                <w:sz w:val="24"/>
                <w:szCs w:val="24"/>
              </w:rPr>
              <w:t xml:space="preserve">, depending on its severity, may result in the creation of a Performance Correction Action Plan, suspension, probation, demotion, and/or dismissal. </w:t>
            </w:r>
          </w:p>
          <w:p w14:paraId="5EC32291" w14:textId="77777777" w:rsidR="00D87BB1" w:rsidRPr="00D87BB1" w:rsidRDefault="00D87BB1" w:rsidP="00E031A2">
            <w:pPr>
              <w:rPr>
                <w:rFonts w:ascii="Raleway" w:hAnsi="Raleway"/>
                <w:sz w:val="24"/>
                <w:szCs w:val="24"/>
              </w:rPr>
            </w:pPr>
          </w:p>
          <w:p w14:paraId="7F120C08" w14:textId="77777777" w:rsidR="00D87BB1" w:rsidRPr="00D87BB1" w:rsidRDefault="00D87BB1" w:rsidP="00E031A2">
            <w:pPr>
              <w:rPr>
                <w:rFonts w:ascii="Raleway" w:hAnsi="Raleway"/>
                <w:sz w:val="24"/>
                <w:szCs w:val="24"/>
              </w:rPr>
            </w:pPr>
            <w:r w:rsidRPr="00D87BB1">
              <w:rPr>
                <w:rFonts w:ascii="Raleway" w:hAnsi="Raleway"/>
                <w:sz w:val="24"/>
                <w:szCs w:val="24"/>
              </w:rPr>
              <w:t>Sincerely,</w:t>
            </w:r>
          </w:p>
          <w:p w14:paraId="72649CAB" w14:textId="77777777" w:rsidR="00D87BB1" w:rsidRPr="00D87BB1" w:rsidRDefault="00D87BB1" w:rsidP="00E031A2">
            <w:pPr>
              <w:rPr>
                <w:rFonts w:ascii="Raleway" w:hAnsi="Raleway"/>
                <w:sz w:val="24"/>
                <w:szCs w:val="24"/>
              </w:rPr>
            </w:pPr>
          </w:p>
          <w:p w14:paraId="18DB3F70" w14:textId="77777777" w:rsidR="00D87BB1" w:rsidRPr="00D87BB1" w:rsidRDefault="00D87BB1" w:rsidP="00E031A2">
            <w:pPr>
              <w:rPr>
                <w:rFonts w:ascii="Raleway" w:hAnsi="Raleway"/>
                <w:sz w:val="24"/>
                <w:szCs w:val="24"/>
              </w:rPr>
            </w:pPr>
            <w:r w:rsidRPr="00D87BB1">
              <w:rPr>
                <w:rFonts w:ascii="Raleway" w:hAnsi="Raleway"/>
                <w:sz w:val="24"/>
                <w:szCs w:val="24"/>
              </w:rPr>
              <w:t xml:space="preserve">(Signature) </w:t>
            </w:r>
          </w:p>
          <w:p w14:paraId="2E1D7425" w14:textId="77777777" w:rsidR="00D87BB1" w:rsidRPr="00D87BB1" w:rsidRDefault="00D87BB1" w:rsidP="00E031A2">
            <w:pPr>
              <w:rPr>
                <w:rFonts w:ascii="Raleway" w:hAnsi="Raleway"/>
                <w:sz w:val="24"/>
                <w:szCs w:val="24"/>
              </w:rPr>
            </w:pPr>
            <w:r w:rsidRPr="00D87BB1">
              <w:rPr>
                <w:rFonts w:ascii="Raleway" w:hAnsi="Raleway"/>
                <w:sz w:val="24"/>
                <w:szCs w:val="24"/>
              </w:rPr>
              <w:t>Name</w:t>
            </w:r>
          </w:p>
          <w:p w14:paraId="3AFD7BB8" w14:textId="77777777" w:rsidR="00D87BB1" w:rsidRPr="00D87BB1" w:rsidRDefault="00D87BB1" w:rsidP="00E031A2">
            <w:pPr>
              <w:rPr>
                <w:rFonts w:ascii="Raleway" w:hAnsi="Raleway"/>
                <w:sz w:val="24"/>
                <w:szCs w:val="24"/>
              </w:rPr>
            </w:pPr>
            <w:r w:rsidRPr="00D87BB1">
              <w:rPr>
                <w:rFonts w:ascii="Raleway" w:hAnsi="Raleway"/>
                <w:sz w:val="24"/>
                <w:szCs w:val="24"/>
              </w:rPr>
              <w:t>Job title</w:t>
            </w:r>
          </w:p>
          <w:p w14:paraId="2980183D" w14:textId="02194468" w:rsidR="00D87BB1" w:rsidRPr="00D87BB1" w:rsidRDefault="00D87BB1" w:rsidP="00E031A2">
            <w:pPr>
              <w:tabs>
                <w:tab w:val="left" w:pos="990"/>
              </w:tabs>
              <w:rPr>
                <w:rFonts w:ascii="Raleway" w:hAnsi="Raleway"/>
                <w:sz w:val="24"/>
                <w:szCs w:val="24"/>
              </w:rPr>
            </w:pPr>
            <w:r w:rsidRPr="00D87BB1">
              <w:rPr>
                <w:rFonts w:ascii="Raleway" w:hAnsi="Raleway"/>
                <w:sz w:val="24"/>
                <w:szCs w:val="24"/>
              </w:rPr>
              <w:t>Name of organization</w:t>
            </w:r>
            <w:r w:rsidR="005A11D7">
              <w:rPr>
                <w:rFonts w:ascii="Raleway" w:hAnsi="Raleway"/>
                <w:sz w:val="24"/>
                <w:szCs w:val="24"/>
              </w:rPr>
              <w:br/>
            </w:r>
          </w:p>
        </w:tc>
      </w:tr>
      <w:tr w:rsidR="00D87BB1" w:rsidRPr="00D87BB1" w14:paraId="11879E99" w14:textId="77777777" w:rsidTr="00D86626">
        <w:tc>
          <w:tcPr>
            <w:tcW w:w="9350" w:type="dxa"/>
            <w:gridSpan w:val="2"/>
          </w:tcPr>
          <w:p w14:paraId="41C4754E" w14:textId="4B471C66" w:rsidR="00D87BB1" w:rsidRPr="00D87BB1" w:rsidRDefault="005A11D7" w:rsidP="00E031A2">
            <w:pPr>
              <w:rPr>
                <w:rFonts w:ascii="Raleway" w:hAnsi="Raleway"/>
                <w:sz w:val="24"/>
                <w:szCs w:val="24"/>
              </w:rPr>
            </w:pPr>
            <w:r>
              <w:rPr>
                <w:rFonts w:ascii="Raleway" w:hAnsi="Raleway"/>
                <w:sz w:val="24"/>
                <w:szCs w:val="24"/>
              </w:rPr>
              <w:lastRenderedPageBreak/>
              <w:br/>
            </w:r>
            <w:r w:rsidR="00D87BB1" w:rsidRPr="00D87BB1">
              <w:rPr>
                <w:rFonts w:ascii="Raleway" w:hAnsi="Raleway"/>
                <w:sz w:val="24"/>
                <w:szCs w:val="24"/>
              </w:rPr>
              <w:t xml:space="preserve">I acknowledge that I received a formal written warning regarding the issue above and was provided a copy of the disciplinary letter. </w:t>
            </w:r>
            <w:r>
              <w:rPr>
                <w:rFonts w:ascii="Raleway" w:hAnsi="Raleway"/>
                <w:sz w:val="24"/>
                <w:szCs w:val="24"/>
              </w:rPr>
              <w:br/>
            </w:r>
          </w:p>
          <w:p w14:paraId="28D514B1" w14:textId="34A3F4B2" w:rsidR="00D87BB1" w:rsidRPr="00D87BB1" w:rsidRDefault="00D87BB1" w:rsidP="00E031A2">
            <w:pPr>
              <w:rPr>
                <w:rFonts w:ascii="Raleway" w:hAnsi="Raleway"/>
                <w:sz w:val="24"/>
                <w:szCs w:val="24"/>
              </w:rPr>
            </w:pPr>
            <w:r w:rsidRPr="00D87BB1">
              <w:rPr>
                <w:rFonts w:ascii="Raleway" w:hAnsi="Raleway"/>
                <w:sz w:val="24"/>
                <w:szCs w:val="24"/>
              </w:rPr>
              <w:t>Employee Name: _______________________________________</w:t>
            </w:r>
            <w:r w:rsidR="005A11D7">
              <w:rPr>
                <w:rFonts w:ascii="Raleway" w:hAnsi="Raleway"/>
                <w:sz w:val="24"/>
                <w:szCs w:val="24"/>
              </w:rPr>
              <w:br/>
            </w:r>
          </w:p>
        </w:tc>
      </w:tr>
      <w:tr w:rsidR="00D87BB1" w:rsidRPr="00D87BB1" w14:paraId="2BAC614D" w14:textId="77777777" w:rsidTr="00D86626">
        <w:tc>
          <w:tcPr>
            <w:tcW w:w="7015" w:type="dxa"/>
          </w:tcPr>
          <w:p w14:paraId="1ADC1453" w14:textId="12913846" w:rsidR="00D87BB1" w:rsidRPr="00D87BB1" w:rsidRDefault="00D87BB1" w:rsidP="00E031A2">
            <w:pPr>
              <w:rPr>
                <w:rFonts w:ascii="Raleway" w:hAnsi="Raleway"/>
                <w:sz w:val="24"/>
                <w:szCs w:val="24"/>
              </w:rPr>
            </w:pPr>
            <w:r w:rsidRPr="00D87BB1">
              <w:rPr>
                <w:rFonts w:ascii="Raleway" w:hAnsi="Raleway"/>
                <w:sz w:val="24"/>
                <w:szCs w:val="24"/>
              </w:rPr>
              <w:t>Employee Signature: ____________________________________</w:t>
            </w:r>
          </w:p>
        </w:tc>
        <w:tc>
          <w:tcPr>
            <w:tcW w:w="2335" w:type="dxa"/>
          </w:tcPr>
          <w:p w14:paraId="0804653C" w14:textId="77777777" w:rsidR="00D87BB1" w:rsidRPr="00D87BB1" w:rsidRDefault="00D87BB1" w:rsidP="00E031A2">
            <w:pPr>
              <w:rPr>
                <w:rFonts w:ascii="Raleway" w:hAnsi="Raleway"/>
                <w:sz w:val="24"/>
                <w:szCs w:val="24"/>
              </w:rPr>
            </w:pPr>
            <w:r w:rsidRPr="00D87BB1">
              <w:rPr>
                <w:rFonts w:ascii="Raleway" w:hAnsi="Raleway"/>
                <w:sz w:val="24"/>
                <w:szCs w:val="24"/>
              </w:rPr>
              <w:t xml:space="preserve">Date: ____________ </w:t>
            </w:r>
          </w:p>
        </w:tc>
      </w:tr>
      <w:tr w:rsidR="00D87BB1" w:rsidRPr="00D87BB1" w14:paraId="7B620341" w14:textId="77777777" w:rsidTr="00D86626">
        <w:tc>
          <w:tcPr>
            <w:tcW w:w="9350" w:type="dxa"/>
            <w:gridSpan w:val="2"/>
          </w:tcPr>
          <w:p w14:paraId="0F1D8AC9" w14:textId="77E4E942" w:rsidR="00D87BB1" w:rsidRPr="00D87BB1" w:rsidRDefault="005A11D7"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Manager Name: _______________________________________</w:t>
            </w:r>
            <w:r>
              <w:rPr>
                <w:rFonts w:ascii="Raleway" w:hAnsi="Raleway"/>
                <w:sz w:val="24"/>
                <w:szCs w:val="24"/>
              </w:rPr>
              <w:br/>
            </w:r>
          </w:p>
        </w:tc>
      </w:tr>
      <w:tr w:rsidR="00D87BB1" w:rsidRPr="00D87BB1" w14:paraId="4883D1F9" w14:textId="77777777" w:rsidTr="00D86626">
        <w:tc>
          <w:tcPr>
            <w:tcW w:w="7015" w:type="dxa"/>
          </w:tcPr>
          <w:p w14:paraId="7A23C454" w14:textId="50D748A6" w:rsidR="00D87BB1" w:rsidRPr="00D87BB1" w:rsidRDefault="00D87BB1" w:rsidP="00E031A2">
            <w:pPr>
              <w:rPr>
                <w:rFonts w:ascii="Raleway" w:hAnsi="Raleway"/>
                <w:sz w:val="24"/>
                <w:szCs w:val="24"/>
              </w:rPr>
            </w:pPr>
            <w:r w:rsidRPr="00D87BB1">
              <w:rPr>
                <w:rFonts w:ascii="Raleway" w:hAnsi="Raleway"/>
                <w:sz w:val="24"/>
                <w:szCs w:val="24"/>
              </w:rPr>
              <w:t>Manager Signature: _____________________________________</w:t>
            </w:r>
          </w:p>
        </w:tc>
        <w:tc>
          <w:tcPr>
            <w:tcW w:w="2335" w:type="dxa"/>
          </w:tcPr>
          <w:p w14:paraId="492FC420" w14:textId="77777777" w:rsidR="00D87BB1" w:rsidRPr="00D87BB1" w:rsidRDefault="00D87BB1" w:rsidP="00E031A2">
            <w:pPr>
              <w:rPr>
                <w:rFonts w:ascii="Raleway" w:hAnsi="Raleway"/>
                <w:sz w:val="24"/>
                <w:szCs w:val="24"/>
              </w:rPr>
            </w:pPr>
            <w:r w:rsidRPr="00D87BB1">
              <w:rPr>
                <w:rFonts w:ascii="Raleway" w:hAnsi="Raleway"/>
                <w:sz w:val="24"/>
                <w:szCs w:val="24"/>
              </w:rPr>
              <w:t xml:space="preserve">Date: ____________ </w:t>
            </w:r>
          </w:p>
        </w:tc>
      </w:tr>
    </w:tbl>
    <w:p w14:paraId="041B08D7" w14:textId="77777777" w:rsidR="00D87BB1" w:rsidRPr="00D87BB1" w:rsidRDefault="00D87BB1" w:rsidP="00D87BB1">
      <w:pPr>
        <w:rPr>
          <w:rFonts w:ascii="Raleway" w:hAnsi="Raleway"/>
          <w:sz w:val="24"/>
          <w:szCs w:val="24"/>
        </w:rPr>
      </w:pPr>
    </w:p>
    <w:p w14:paraId="3D6603E5" w14:textId="77777777" w:rsidR="0044332E" w:rsidRDefault="0044332E">
      <w:pPr>
        <w:rPr>
          <w:rFonts w:ascii="Raleway" w:hAnsi="Raleway"/>
          <w:b/>
          <w:bCs/>
          <w:sz w:val="24"/>
          <w:szCs w:val="24"/>
          <w:u w:val="single"/>
        </w:rPr>
      </w:pPr>
      <w:r>
        <w:rPr>
          <w:rFonts w:ascii="Raleway" w:hAnsi="Raleway"/>
          <w:b/>
          <w:bCs/>
          <w:sz w:val="24"/>
          <w:szCs w:val="24"/>
          <w:u w:val="single"/>
        </w:rPr>
        <w:br w:type="page"/>
      </w:r>
    </w:p>
    <w:p w14:paraId="1C2EC93E" w14:textId="57931969" w:rsidR="00D87BB1" w:rsidRPr="00D87BB1" w:rsidRDefault="00D87BB1" w:rsidP="00D87BB1">
      <w:pPr>
        <w:rPr>
          <w:rFonts w:ascii="Raleway" w:hAnsi="Raleway"/>
          <w:b/>
          <w:bCs/>
          <w:sz w:val="24"/>
          <w:szCs w:val="24"/>
          <w:u w:val="single"/>
        </w:rPr>
      </w:pPr>
      <w:r w:rsidRPr="00D87BB1">
        <w:rPr>
          <w:rFonts w:ascii="Raleway" w:hAnsi="Raleway"/>
          <w:b/>
          <w:bCs/>
          <w:sz w:val="24"/>
          <w:szCs w:val="24"/>
          <w:u w:val="single"/>
        </w:rPr>
        <w:lastRenderedPageBreak/>
        <w:t>Performance Correction Action Plan</w:t>
      </w:r>
    </w:p>
    <w:p w14:paraId="49EB1EA6" w14:textId="6E0AE703" w:rsidR="00D87BB1" w:rsidRPr="00D87BB1" w:rsidRDefault="00D87BB1" w:rsidP="00D87BB1">
      <w:pPr>
        <w:rPr>
          <w:rFonts w:ascii="Raleway" w:hAnsi="Raleway"/>
          <w:sz w:val="24"/>
          <w:szCs w:val="24"/>
        </w:rPr>
      </w:pPr>
      <w:r w:rsidRPr="00D87BB1">
        <w:rPr>
          <w:rFonts w:ascii="Raleway" w:hAnsi="Raleway"/>
          <w:sz w:val="24"/>
          <w:szCs w:val="24"/>
        </w:rPr>
        <w:t>Either concurrently with a written warning or as a next step if issues persist, a Performance Correction Action Plan should be put in place. Where possible, the employee and manager should collaborate to identify actions that can be taken to address the issue.</w:t>
      </w:r>
      <w:r w:rsidR="005A11D7">
        <w:rPr>
          <w:rFonts w:ascii="Raleway" w:hAnsi="Raleway"/>
          <w:sz w:val="24"/>
          <w:szCs w:val="24"/>
        </w:rPr>
        <w:br/>
      </w:r>
    </w:p>
    <w:p w14:paraId="5C0398F3" w14:textId="747F4001" w:rsidR="005A11D7" w:rsidRDefault="00D87BB1" w:rsidP="00D87BB1">
      <w:pPr>
        <w:rPr>
          <w:rFonts w:ascii="Raleway" w:hAnsi="Raleway"/>
          <w:sz w:val="24"/>
          <w:szCs w:val="24"/>
        </w:rPr>
      </w:pPr>
      <w:r w:rsidRPr="00D87BB1">
        <w:rPr>
          <w:rFonts w:ascii="Raleway" w:hAnsi="Raleway"/>
          <w:sz w:val="24"/>
          <w:szCs w:val="24"/>
        </w:rPr>
        <w:t>The template below can support this step.</w:t>
      </w:r>
      <w:r w:rsidR="005A11D7">
        <w:rPr>
          <w:rFonts w:ascii="Raleway" w:hAnsi="Raleway"/>
          <w:sz w:val="24"/>
          <w:szCs w:val="24"/>
        </w:rPr>
        <w:br/>
      </w:r>
    </w:p>
    <w:p w14:paraId="2BBC5E6D" w14:textId="0BC80516" w:rsidR="00D87BB1" w:rsidRPr="00D87BB1" w:rsidRDefault="005A11D7" w:rsidP="00D87BB1">
      <w:pPr>
        <w:rPr>
          <w:rFonts w:ascii="Raleway" w:hAnsi="Raleway"/>
          <w:sz w:val="24"/>
          <w:szCs w:val="24"/>
        </w:rPr>
      </w:pPr>
      <w:r>
        <w:rPr>
          <w:rFonts w:ascii="Raleway" w:hAnsi="Raleway"/>
          <w:sz w:val="24"/>
          <w:szCs w:val="24"/>
        </w:rPr>
        <w:br w:type="page"/>
      </w:r>
    </w:p>
    <w:tbl>
      <w:tblPr>
        <w:tblStyle w:val="TableGrid"/>
        <w:tblW w:w="0" w:type="auto"/>
        <w:tblLook w:val="04A0" w:firstRow="1" w:lastRow="0" w:firstColumn="1" w:lastColumn="0" w:noHBand="0" w:noVBand="1"/>
      </w:tblPr>
      <w:tblGrid>
        <w:gridCol w:w="7015"/>
        <w:gridCol w:w="2335"/>
      </w:tblGrid>
      <w:tr w:rsidR="00D87BB1" w:rsidRPr="00D87BB1" w14:paraId="111A83E8" w14:textId="77777777" w:rsidTr="00D86626">
        <w:tc>
          <w:tcPr>
            <w:tcW w:w="9350" w:type="dxa"/>
            <w:gridSpan w:val="2"/>
            <w:tcBorders>
              <w:top w:val="nil"/>
              <w:left w:val="nil"/>
              <w:bottom w:val="nil"/>
              <w:right w:val="nil"/>
            </w:tcBorders>
          </w:tcPr>
          <w:p w14:paraId="110F8988" w14:textId="77777777" w:rsidR="00D87BB1" w:rsidRPr="00D87BB1" w:rsidRDefault="00D87BB1" w:rsidP="00E031A2">
            <w:pPr>
              <w:tabs>
                <w:tab w:val="left" w:pos="990"/>
              </w:tabs>
              <w:jc w:val="center"/>
              <w:rPr>
                <w:rFonts w:ascii="Raleway" w:hAnsi="Raleway"/>
                <w:b/>
                <w:bCs/>
                <w:sz w:val="24"/>
                <w:szCs w:val="24"/>
                <w:u w:val="single"/>
              </w:rPr>
            </w:pPr>
            <w:r w:rsidRPr="00D87BB1">
              <w:rPr>
                <w:rFonts w:ascii="Raleway" w:hAnsi="Raleway"/>
                <w:b/>
                <w:bCs/>
                <w:sz w:val="24"/>
                <w:szCs w:val="24"/>
                <w:u w:val="single"/>
              </w:rPr>
              <w:lastRenderedPageBreak/>
              <w:t>Performance Correction Action Plan</w:t>
            </w:r>
          </w:p>
          <w:p w14:paraId="1C1BE56C" w14:textId="6D88E75C" w:rsidR="00D87BB1" w:rsidRPr="00D87BB1" w:rsidRDefault="005A11D7" w:rsidP="00E031A2">
            <w:pPr>
              <w:tabs>
                <w:tab w:val="left" w:pos="990"/>
              </w:tabs>
              <w:rPr>
                <w:rFonts w:ascii="Raleway" w:hAnsi="Raleway"/>
                <w:sz w:val="24"/>
                <w:szCs w:val="24"/>
              </w:rPr>
            </w:pPr>
            <w:r>
              <w:rPr>
                <w:rFonts w:ascii="Raleway" w:hAnsi="Raleway"/>
                <w:sz w:val="24"/>
                <w:szCs w:val="24"/>
              </w:rPr>
              <w:br/>
            </w:r>
            <w:r w:rsidR="00D87BB1" w:rsidRPr="00D87BB1">
              <w:rPr>
                <w:rFonts w:ascii="Raleway" w:hAnsi="Raleway"/>
                <w:sz w:val="24"/>
                <w:szCs w:val="24"/>
              </w:rPr>
              <w:t>Employee name:</w:t>
            </w:r>
            <w:r>
              <w:rPr>
                <w:rFonts w:ascii="Raleway" w:hAnsi="Raleway"/>
                <w:sz w:val="24"/>
                <w:szCs w:val="24"/>
              </w:rPr>
              <w:br/>
            </w:r>
          </w:p>
          <w:p w14:paraId="753D30DB"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t>Date:</w:t>
            </w:r>
          </w:p>
          <w:p w14:paraId="47882C7B" w14:textId="77777777" w:rsidR="00D87BB1" w:rsidRPr="00D87BB1" w:rsidRDefault="00D87BB1" w:rsidP="00E031A2">
            <w:pPr>
              <w:tabs>
                <w:tab w:val="left" w:pos="990"/>
              </w:tabs>
              <w:rPr>
                <w:rFonts w:ascii="Raleway" w:hAnsi="Raleway"/>
                <w:sz w:val="24"/>
                <w:szCs w:val="24"/>
              </w:rPr>
            </w:pPr>
          </w:p>
          <w:p w14:paraId="4E1F4C51" w14:textId="3820A424" w:rsidR="00D87BB1" w:rsidRPr="00D87BB1" w:rsidRDefault="00D87BB1" w:rsidP="00E031A2">
            <w:pPr>
              <w:tabs>
                <w:tab w:val="left" w:pos="990"/>
              </w:tabs>
              <w:rPr>
                <w:rFonts w:ascii="Raleway" w:hAnsi="Raleway"/>
                <w:sz w:val="24"/>
                <w:szCs w:val="24"/>
              </w:rPr>
            </w:pPr>
            <w:r w:rsidRPr="00D87BB1">
              <w:rPr>
                <w:rFonts w:ascii="Raleway" w:hAnsi="Raleway"/>
                <w:sz w:val="24"/>
                <w:szCs w:val="24"/>
              </w:rPr>
              <w:t>Identified Issue:</w:t>
            </w:r>
            <w:r w:rsidR="005A11D7">
              <w:rPr>
                <w:rFonts w:ascii="Raleway" w:hAnsi="Raleway"/>
                <w:sz w:val="24"/>
                <w:szCs w:val="24"/>
              </w:rPr>
              <w:br/>
            </w:r>
          </w:p>
          <w:p w14:paraId="21BF8CE7"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t>List of previously provided formal verbal and written warnings, include the dates issued:</w:t>
            </w:r>
          </w:p>
          <w:p w14:paraId="4C8D4CB7" w14:textId="77777777" w:rsidR="00D87BB1" w:rsidRPr="00D87BB1" w:rsidRDefault="00D87BB1" w:rsidP="00D87BB1">
            <w:pPr>
              <w:pStyle w:val="ListParagraph"/>
              <w:numPr>
                <w:ilvl w:val="0"/>
                <w:numId w:val="9"/>
              </w:numPr>
              <w:tabs>
                <w:tab w:val="left" w:pos="990"/>
              </w:tabs>
              <w:spacing w:line="278" w:lineRule="auto"/>
              <w:contextualSpacing w:val="0"/>
              <w:rPr>
                <w:rFonts w:ascii="Raleway" w:hAnsi="Raleway"/>
                <w:sz w:val="24"/>
                <w:szCs w:val="24"/>
              </w:rPr>
            </w:pPr>
          </w:p>
          <w:p w14:paraId="63C4D74E" w14:textId="77777777" w:rsidR="00D87BB1" w:rsidRPr="00D87BB1" w:rsidRDefault="00D87BB1" w:rsidP="00D87BB1">
            <w:pPr>
              <w:pStyle w:val="ListParagraph"/>
              <w:numPr>
                <w:ilvl w:val="0"/>
                <w:numId w:val="9"/>
              </w:numPr>
              <w:tabs>
                <w:tab w:val="left" w:pos="990"/>
              </w:tabs>
              <w:spacing w:line="278" w:lineRule="auto"/>
              <w:contextualSpacing w:val="0"/>
              <w:rPr>
                <w:rFonts w:ascii="Raleway" w:hAnsi="Raleway"/>
                <w:sz w:val="24"/>
                <w:szCs w:val="24"/>
              </w:rPr>
            </w:pPr>
          </w:p>
          <w:p w14:paraId="1184A87A" w14:textId="77777777" w:rsidR="00D87BB1" w:rsidRPr="00D87BB1" w:rsidRDefault="00D87BB1" w:rsidP="00D87BB1">
            <w:pPr>
              <w:pStyle w:val="ListParagraph"/>
              <w:numPr>
                <w:ilvl w:val="0"/>
                <w:numId w:val="9"/>
              </w:numPr>
              <w:tabs>
                <w:tab w:val="left" w:pos="990"/>
              </w:tabs>
              <w:spacing w:line="278" w:lineRule="auto"/>
              <w:contextualSpacing w:val="0"/>
              <w:rPr>
                <w:rFonts w:ascii="Raleway" w:hAnsi="Raleway"/>
                <w:sz w:val="24"/>
                <w:szCs w:val="24"/>
              </w:rPr>
            </w:pPr>
          </w:p>
          <w:p w14:paraId="293FFB55" w14:textId="77777777" w:rsidR="00D87BB1" w:rsidRPr="00D87BB1" w:rsidRDefault="00D87BB1" w:rsidP="00D87BB1">
            <w:pPr>
              <w:pStyle w:val="ListParagraph"/>
              <w:numPr>
                <w:ilvl w:val="0"/>
                <w:numId w:val="9"/>
              </w:numPr>
              <w:tabs>
                <w:tab w:val="left" w:pos="990"/>
              </w:tabs>
              <w:spacing w:line="278" w:lineRule="auto"/>
              <w:contextualSpacing w:val="0"/>
              <w:rPr>
                <w:rFonts w:ascii="Raleway" w:hAnsi="Raleway"/>
                <w:sz w:val="24"/>
                <w:szCs w:val="24"/>
              </w:rPr>
            </w:pPr>
          </w:p>
          <w:p w14:paraId="1699A966" w14:textId="77777777" w:rsidR="00D87BB1" w:rsidRPr="00D87BB1" w:rsidRDefault="00D87BB1" w:rsidP="00D87BB1">
            <w:pPr>
              <w:pStyle w:val="ListParagraph"/>
              <w:numPr>
                <w:ilvl w:val="0"/>
                <w:numId w:val="9"/>
              </w:numPr>
              <w:tabs>
                <w:tab w:val="left" w:pos="990"/>
              </w:tabs>
              <w:spacing w:line="278" w:lineRule="auto"/>
              <w:contextualSpacing w:val="0"/>
              <w:rPr>
                <w:rFonts w:ascii="Raleway" w:hAnsi="Raleway"/>
                <w:sz w:val="24"/>
                <w:szCs w:val="24"/>
              </w:rPr>
            </w:pPr>
          </w:p>
          <w:p w14:paraId="20046667"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br/>
              <w:t>Action Plan to Address Issue</w:t>
            </w:r>
          </w:p>
          <w:tbl>
            <w:tblPr>
              <w:tblStyle w:val="TableGrid"/>
              <w:tblW w:w="0" w:type="auto"/>
              <w:tblLook w:val="04A0" w:firstRow="1" w:lastRow="0" w:firstColumn="1" w:lastColumn="0" w:noHBand="0" w:noVBand="1"/>
            </w:tblPr>
            <w:tblGrid>
              <w:gridCol w:w="4562"/>
              <w:gridCol w:w="4562"/>
            </w:tblGrid>
            <w:tr w:rsidR="00D87BB1" w:rsidRPr="00D87BB1" w14:paraId="6D711CD4" w14:textId="77777777" w:rsidTr="00E031A2">
              <w:tc>
                <w:tcPr>
                  <w:tcW w:w="4562" w:type="dxa"/>
                </w:tcPr>
                <w:p w14:paraId="63D947AC"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t>Action</w:t>
                  </w:r>
                </w:p>
                <w:p w14:paraId="219F6B8D" w14:textId="77777777" w:rsidR="00D87BB1" w:rsidRPr="00D87BB1" w:rsidRDefault="00D87BB1" w:rsidP="00E031A2">
                  <w:pPr>
                    <w:tabs>
                      <w:tab w:val="left" w:pos="990"/>
                    </w:tabs>
                    <w:rPr>
                      <w:rFonts w:ascii="Raleway" w:hAnsi="Raleway"/>
                      <w:i/>
                      <w:iCs/>
                      <w:sz w:val="24"/>
                      <w:szCs w:val="24"/>
                    </w:rPr>
                  </w:pPr>
                  <w:r w:rsidRPr="00D87BB1">
                    <w:rPr>
                      <w:rFonts w:ascii="Raleway" w:hAnsi="Raleway"/>
                      <w:i/>
                      <w:iCs/>
                      <w:sz w:val="24"/>
                      <w:szCs w:val="24"/>
                    </w:rPr>
                    <w:t xml:space="preserve">Actions should refer to company documentation where applicable. They can include additional training or development activities. </w:t>
                  </w:r>
                </w:p>
              </w:tc>
              <w:tc>
                <w:tcPr>
                  <w:tcW w:w="4562" w:type="dxa"/>
                </w:tcPr>
                <w:p w14:paraId="7BEDC06F"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t>Target Start Date</w:t>
                  </w:r>
                </w:p>
                <w:p w14:paraId="6AFC55B6" w14:textId="77777777" w:rsidR="00D87BB1" w:rsidRPr="00D87BB1" w:rsidRDefault="00D87BB1" w:rsidP="00E031A2">
                  <w:pPr>
                    <w:tabs>
                      <w:tab w:val="left" w:pos="990"/>
                    </w:tabs>
                    <w:rPr>
                      <w:rFonts w:ascii="Raleway" w:hAnsi="Raleway"/>
                      <w:i/>
                      <w:iCs/>
                      <w:sz w:val="24"/>
                      <w:szCs w:val="24"/>
                    </w:rPr>
                  </w:pPr>
                  <w:r w:rsidRPr="00D87BB1">
                    <w:rPr>
                      <w:rFonts w:ascii="Raleway" w:hAnsi="Raleway"/>
                      <w:i/>
                      <w:iCs/>
                      <w:sz w:val="24"/>
                      <w:szCs w:val="24"/>
                    </w:rPr>
                    <w:t xml:space="preserve">e.g., a corrective training session may not have an immediate start date versus a change in process or </w:t>
                  </w:r>
                  <w:proofErr w:type="spellStart"/>
                  <w:r w:rsidRPr="00D87BB1">
                    <w:rPr>
                      <w:rFonts w:ascii="Raleway" w:hAnsi="Raleway"/>
                      <w:i/>
                      <w:iCs/>
                      <w:sz w:val="24"/>
                      <w:szCs w:val="24"/>
                    </w:rPr>
                    <w:t>behaviour</w:t>
                  </w:r>
                  <w:proofErr w:type="spellEnd"/>
                  <w:r w:rsidRPr="00D87BB1">
                    <w:rPr>
                      <w:rFonts w:ascii="Raleway" w:hAnsi="Raleway"/>
                      <w:i/>
                      <w:iCs/>
                      <w:sz w:val="24"/>
                      <w:szCs w:val="24"/>
                    </w:rPr>
                    <w:t xml:space="preserve"> could start immediately</w:t>
                  </w:r>
                </w:p>
              </w:tc>
            </w:tr>
            <w:tr w:rsidR="00D87BB1" w:rsidRPr="00D87BB1" w14:paraId="413E7D93" w14:textId="77777777" w:rsidTr="00E031A2">
              <w:tc>
                <w:tcPr>
                  <w:tcW w:w="4562" w:type="dxa"/>
                </w:tcPr>
                <w:p w14:paraId="276BD8A5" w14:textId="77777777" w:rsidR="00D87BB1" w:rsidRPr="00D87BB1" w:rsidRDefault="00D87BB1" w:rsidP="00E031A2">
                  <w:pPr>
                    <w:tabs>
                      <w:tab w:val="left" w:pos="990"/>
                    </w:tabs>
                    <w:rPr>
                      <w:rFonts w:ascii="Raleway" w:hAnsi="Raleway"/>
                      <w:sz w:val="24"/>
                      <w:szCs w:val="24"/>
                    </w:rPr>
                  </w:pPr>
                </w:p>
              </w:tc>
              <w:tc>
                <w:tcPr>
                  <w:tcW w:w="4562" w:type="dxa"/>
                </w:tcPr>
                <w:p w14:paraId="6F62ED82" w14:textId="77777777" w:rsidR="00D87BB1" w:rsidRPr="00D87BB1" w:rsidRDefault="00D87BB1" w:rsidP="00E031A2">
                  <w:pPr>
                    <w:tabs>
                      <w:tab w:val="left" w:pos="990"/>
                    </w:tabs>
                    <w:rPr>
                      <w:rFonts w:ascii="Raleway" w:hAnsi="Raleway"/>
                      <w:sz w:val="24"/>
                      <w:szCs w:val="24"/>
                    </w:rPr>
                  </w:pPr>
                </w:p>
              </w:tc>
            </w:tr>
          </w:tbl>
          <w:p w14:paraId="15645915" w14:textId="77777777" w:rsidR="00D87BB1" w:rsidRPr="00D87BB1" w:rsidRDefault="00D87BB1" w:rsidP="00E031A2">
            <w:pPr>
              <w:tabs>
                <w:tab w:val="left" w:pos="990"/>
              </w:tabs>
              <w:rPr>
                <w:rFonts w:ascii="Raleway" w:hAnsi="Raleway"/>
                <w:sz w:val="24"/>
                <w:szCs w:val="24"/>
              </w:rPr>
            </w:pPr>
            <w:r w:rsidRPr="00D87BB1">
              <w:rPr>
                <w:rFonts w:ascii="Raleway" w:hAnsi="Raleway"/>
                <w:sz w:val="24"/>
                <w:szCs w:val="24"/>
              </w:rPr>
              <w:br/>
              <w:t>The success of these actions in correcting the issue will be assessed on [Month, Day, Year].</w:t>
            </w:r>
          </w:p>
          <w:p w14:paraId="45BA2497" w14:textId="77777777" w:rsidR="00D87BB1" w:rsidRPr="00D87BB1" w:rsidRDefault="00D87BB1" w:rsidP="00E031A2">
            <w:pPr>
              <w:tabs>
                <w:tab w:val="left" w:pos="990"/>
              </w:tabs>
              <w:rPr>
                <w:rFonts w:ascii="Raleway" w:hAnsi="Raleway"/>
                <w:sz w:val="24"/>
                <w:szCs w:val="24"/>
              </w:rPr>
            </w:pPr>
          </w:p>
        </w:tc>
      </w:tr>
      <w:tr w:rsidR="00D87BB1" w:rsidRPr="00D87BB1" w14:paraId="04F5F7E2" w14:textId="77777777" w:rsidTr="00D86626">
        <w:tc>
          <w:tcPr>
            <w:tcW w:w="9350" w:type="dxa"/>
            <w:gridSpan w:val="2"/>
            <w:tcBorders>
              <w:top w:val="nil"/>
              <w:left w:val="nil"/>
              <w:bottom w:val="nil"/>
              <w:right w:val="nil"/>
            </w:tcBorders>
          </w:tcPr>
          <w:p w14:paraId="414326F6" w14:textId="1B51E8B1" w:rsidR="00D87BB1" w:rsidRPr="00D87BB1" w:rsidRDefault="005A11D7"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I acknowledge that I have been placed on a Performance Correction Action Plan and commit to actively correcting the identified issue by performing the identified actions.</w:t>
            </w:r>
            <w:r>
              <w:rPr>
                <w:rFonts w:ascii="Raleway" w:hAnsi="Raleway"/>
                <w:sz w:val="24"/>
                <w:szCs w:val="24"/>
              </w:rPr>
              <w:br/>
            </w:r>
          </w:p>
          <w:p w14:paraId="483A7060" w14:textId="4470EAC8" w:rsidR="00D87BB1" w:rsidRPr="00D87BB1" w:rsidRDefault="00D87BB1" w:rsidP="00E031A2">
            <w:pPr>
              <w:rPr>
                <w:rFonts w:ascii="Raleway" w:hAnsi="Raleway"/>
                <w:sz w:val="24"/>
                <w:szCs w:val="24"/>
              </w:rPr>
            </w:pPr>
            <w:r w:rsidRPr="00D87BB1">
              <w:rPr>
                <w:rFonts w:ascii="Raleway" w:hAnsi="Raleway"/>
                <w:sz w:val="24"/>
                <w:szCs w:val="24"/>
              </w:rPr>
              <w:t>Employee Name: _______________________________________</w:t>
            </w:r>
            <w:r w:rsidR="005A11D7">
              <w:rPr>
                <w:rFonts w:ascii="Raleway" w:hAnsi="Raleway"/>
                <w:sz w:val="24"/>
                <w:szCs w:val="24"/>
              </w:rPr>
              <w:br/>
            </w:r>
          </w:p>
        </w:tc>
      </w:tr>
      <w:tr w:rsidR="00D87BB1" w:rsidRPr="00D87BB1" w14:paraId="2A298163" w14:textId="77777777" w:rsidTr="00D86626">
        <w:tc>
          <w:tcPr>
            <w:tcW w:w="7015" w:type="dxa"/>
            <w:tcBorders>
              <w:top w:val="nil"/>
              <w:left w:val="nil"/>
              <w:bottom w:val="nil"/>
              <w:right w:val="nil"/>
            </w:tcBorders>
          </w:tcPr>
          <w:p w14:paraId="6B3346E1" w14:textId="555A6104" w:rsidR="00D87BB1" w:rsidRPr="00D87BB1" w:rsidRDefault="00D87BB1" w:rsidP="00E031A2">
            <w:pPr>
              <w:rPr>
                <w:rFonts w:ascii="Raleway" w:hAnsi="Raleway"/>
                <w:sz w:val="24"/>
                <w:szCs w:val="24"/>
              </w:rPr>
            </w:pPr>
            <w:r w:rsidRPr="00D87BB1">
              <w:rPr>
                <w:rFonts w:ascii="Raleway" w:hAnsi="Raleway"/>
                <w:sz w:val="24"/>
                <w:szCs w:val="24"/>
              </w:rPr>
              <w:t>Employee Signature: ___________________________________</w:t>
            </w:r>
          </w:p>
        </w:tc>
        <w:tc>
          <w:tcPr>
            <w:tcW w:w="2335" w:type="dxa"/>
            <w:tcBorders>
              <w:top w:val="nil"/>
              <w:left w:val="nil"/>
              <w:bottom w:val="nil"/>
              <w:right w:val="nil"/>
            </w:tcBorders>
          </w:tcPr>
          <w:p w14:paraId="29332545" w14:textId="324BA6FC" w:rsidR="00D87BB1" w:rsidRPr="00D87BB1" w:rsidRDefault="00D87BB1" w:rsidP="00E031A2">
            <w:pPr>
              <w:rPr>
                <w:rFonts w:ascii="Raleway" w:hAnsi="Raleway"/>
                <w:sz w:val="24"/>
                <w:szCs w:val="24"/>
              </w:rPr>
            </w:pPr>
            <w:r w:rsidRPr="00D87BB1">
              <w:rPr>
                <w:rFonts w:ascii="Raleway" w:hAnsi="Raleway"/>
                <w:sz w:val="24"/>
                <w:szCs w:val="24"/>
              </w:rPr>
              <w:t>Date: ____________</w:t>
            </w:r>
            <w:r w:rsidR="005A11D7">
              <w:rPr>
                <w:rFonts w:ascii="Raleway" w:hAnsi="Raleway"/>
                <w:sz w:val="24"/>
                <w:szCs w:val="24"/>
              </w:rPr>
              <w:br/>
            </w:r>
            <w:r w:rsidRPr="00D87BB1">
              <w:rPr>
                <w:rFonts w:ascii="Raleway" w:hAnsi="Raleway"/>
                <w:sz w:val="24"/>
                <w:szCs w:val="24"/>
              </w:rPr>
              <w:t xml:space="preserve"> </w:t>
            </w:r>
          </w:p>
        </w:tc>
      </w:tr>
      <w:tr w:rsidR="00D87BB1" w:rsidRPr="00D87BB1" w14:paraId="0DC56F7C" w14:textId="77777777" w:rsidTr="00D86626">
        <w:tc>
          <w:tcPr>
            <w:tcW w:w="9350" w:type="dxa"/>
            <w:gridSpan w:val="2"/>
            <w:tcBorders>
              <w:top w:val="nil"/>
              <w:left w:val="nil"/>
              <w:bottom w:val="nil"/>
              <w:right w:val="nil"/>
            </w:tcBorders>
          </w:tcPr>
          <w:p w14:paraId="15558B15" w14:textId="09CB487E" w:rsidR="00D87BB1" w:rsidRPr="00D87BB1" w:rsidRDefault="005A11D7" w:rsidP="00E031A2">
            <w:pPr>
              <w:rPr>
                <w:rFonts w:ascii="Raleway" w:hAnsi="Raleway"/>
                <w:sz w:val="24"/>
                <w:szCs w:val="24"/>
              </w:rPr>
            </w:pPr>
            <w:r>
              <w:rPr>
                <w:rFonts w:ascii="Raleway" w:hAnsi="Raleway"/>
                <w:sz w:val="24"/>
                <w:szCs w:val="24"/>
              </w:rPr>
              <w:br/>
            </w:r>
            <w:r w:rsidR="00D87BB1" w:rsidRPr="00D87BB1">
              <w:rPr>
                <w:rFonts w:ascii="Raleway" w:hAnsi="Raleway"/>
                <w:sz w:val="24"/>
                <w:szCs w:val="24"/>
              </w:rPr>
              <w:t>Manager Name: _______________________________________</w:t>
            </w:r>
            <w:r>
              <w:rPr>
                <w:rFonts w:ascii="Raleway" w:hAnsi="Raleway"/>
                <w:sz w:val="24"/>
                <w:szCs w:val="24"/>
              </w:rPr>
              <w:br/>
            </w:r>
          </w:p>
        </w:tc>
      </w:tr>
      <w:tr w:rsidR="00D87BB1" w:rsidRPr="00D87BB1" w14:paraId="2F1FCB64" w14:textId="77777777" w:rsidTr="00D86626">
        <w:tc>
          <w:tcPr>
            <w:tcW w:w="7015" w:type="dxa"/>
            <w:tcBorders>
              <w:top w:val="nil"/>
              <w:left w:val="nil"/>
              <w:bottom w:val="nil"/>
              <w:right w:val="nil"/>
            </w:tcBorders>
          </w:tcPr>
          <w:p w14:paraId="6A52AD21" w14:textId="22151610" w:rsidR="00D87BB1" w:rsidRPr="00D87BB1" w:rsidRDefault="00D87BB1" w:rsidP="00E031A2">
            <w:pPr>
              <w:rPr>
                <w:rFonts w:ascii="Raleway" w:hAnsi="Raleway"/>
                <w:sz w:val="24"/>
                <w:szCs w:val="24"/>
              </w:rPr>
            </w:pPr>
            <w:r w:rsidRPr="00D87BB1">
              <w:rPr>
                <w:rFonts w:ascii="Raleway" w:hAnsi="Raleway"/>
                <w:sz w:val="24"/>
                <w:szCs w:val="24"/>
              </w:rPr>
              <w:t>Manager Signature: _____________________________________</w:t>
            </w:r>
          </w:p>
        </w:tc>
        <w:tc>
          <w:tcPr>
            <w:tcW w:w="2335" w:type="dxa"/>
            <w:tcBorders>
              <w:top w:val="nil"/>
              <w:left w:val="nil"/>
              <w:bottom w:val="nil"/>
              <w:right w:val="nil"/>
            </w:tcBorders>
          </w:tcPr>
          <w:p w14:paraId="00C8B6F7" w14:textId="1E620AF9" w:rsidR="00D87BB1" w:rsidRPr="00D87BB1" w:rsidRDefault="00D87BB1" w:rsidP="00E031A2">
            <w:pPr>
              <w:rPr>
                <w:rFonts w:ascii="Raleway" w:hAnsi="Raleway"/>
                <w:sz w:val="24"/>
                <w:szCs w:val="24"/>
              </w:rPr>
            </w:pPr>
            <w:r w:rsidRPr="00D87BB1">
              <w:rPr>
                <w:rFonts w:ascii="Raleway" w:hAnsi="Raleway"/>
                <w:sz w:val="24"/>
                <w:szCs w:val="24"/>
              </w:rPr>
              <w:t>Date: ____________</w:t>
            </w:r>
            <w:r w:rsidR="005A11D7">
              <w:rPr>
                <w:rFonts w:ascii="Raleway" w:hAnsi="Raleway"/>
                <w:sz w:val="24"/>
                <w:szCs w:val="24"/>
              </w:rPr>
              <w:br/>
            </w:r>
            <w:r w:rsidRPr="00D87BB1">
              <w:rPr>
                <w:rFonts w:ascii="Raleway" w:hAnsi="Raleway"/>
                <w:sz w:val="24"/>
                <w:szCs w:val="24"/>
              </w:rPr>
              <w:t xml:space="preserve"> </w:t>
            </w:r>
          </w:p>
        </w:tc>
      </w:tr>
    </w:tbl>
    <w:p w14:paraId="77A9C0F6" w14:textId="77777777" w:rsidR="00761F4A" w:rsidRDefault="00D87BB1" w:rsidP="00D87BB1">
      <w:pPr>
        <w:rPr>
          <w:rFonts w:ascii="Raleway" w:hAnsi="Raleway"/>
          <w:b/>
          <w:bCs/>
          <w:sz w:val="24"/>
          <w:szCs w:val="24"/>
          <w:u w:val="single"/>
        </w:rPr>
      </w:pPr>
      <w:r w:rsidRPr="00D87BB1">
        <w:rPr>
          <w:rFonts w:ascii="Raleway" w:hAnsi="Raleway"/>
          <w:b/>
          <w:bCs/>
          <w:sz w:val="24"/>
          <w:szCs w:val="24"/>
          <w:u w:val="single"/>
        </w:rPr>
        <w:br/>
      </w:r>
    </w:p>
    <w:p w14:paraId="68696EFA" w14:textId="77777777" w:rsidR="00761F4A" w:rsidRDefault="00761F4A">
      <w:pPr>
        <w:rPr>
          <w:rFonts w:ascii="Raleway" w:hAnsi="Raleway"/>
          <w:b/>
          <w:bCs/>
          <w:sz w:val="24"/>
          <w:szCs w:val="24"/>
          <w:u w:val="single"/>
        </w:rPr>
      </w:pPr>
      <w:r>
        <w:rPr>
          <w:rFonts w:ascii="Raleway" w:hAnsi="Raleway"/>
          <w:b/>
          <w:bCs/>
          <w:sz w:val="24"/>
          <w:szCs w:val="24"/>
          <w:u w:val="single"/>
        </w:rPr>
        <w:br w:type="page"/>
      </w:r>
    </w:p>
    <w:p w14:paraId="71CA94DE" w14:textId="465C9268" w:rsidR="00D87BB1" w:rsidRPr="00D87BB1" w:rsidRDefault="00D87BB1" w:rsidP="00D87BB1">
      <w:pPr>
        <w:rPr>
          <w:rFonts w:ascii="Raleway" w:hAnsi="Raleway"/>
          <w:b/>
          <w:bCs/>
          <w:sz w:val="24"/>
          <w:szCs w:val="24"/>
        </w:rPr>
      </w:pPr>
      <w:r w:rsidRPr="00D87BB1">
        <w:rPr>
          <w:rFonts w:ascii="Raleway" w:hAnsi="Raleway"/>
          <w:b/>
          <w:bCs/>
          <w:sz w:val="24"/>
          <w:szCs w:val="24"/>
          <w:u w:val="single"/>
        </w:rPr>
        <w:lastRenderedPageBreak/>
        <w:t>Suspension, Probation, Demotion</w:t>
      </w:r>
    </w:p>
    <w:p w14:paraId="03BDF051" w14:textId="3C970E81" w:rsidR="00D87BB1" w:rsidRPr="00D87BB1" w:rsidRDefault="00D87BB1" w:rsidP="00D87BB1">
      <w:pPr>
        <w:rPr>
          <w:rFonts w:ascii="Raleway" w:hAnsi="Raleway"/>
          <w:sz w:val="24"/>
          <w:szCs w:val="24"/>
        </w:rPr>
      </w:pPr>
      <w:r w:rsidRPr="00D87BB1">
        <w:rPr>
          <w:rFonts w:ascii="Raleway" w:hAnsi="Raleway"/>
          <w:sz w:val="24"/>
          <w:szCs w:val="24"/>
        </w:rPr>
        <w:t xml:space="preserve">If issues persist after one or more written warnings, a suspension, probation, or demotion may be warranted. Depending on the severity of the situation, you may choose to skip the steps above and proceed with a suspension, probation, or demotion. </w:t>
      </w:r>
      <w:r>
        <w:rPr>
          <w:rFonts w:ascii="Raleway" w:hAnsi="Raleway"/>
          <w:sz w:val="24"/>
          <w:szCs w:val="24"/>
        </w:rPr>
        <w:br/>
      </w:r>
    </w:p>
    <w:p w14:paraId="28B8FF43" w14:textId="77777777" w:rsidR="00D87BB1" w:rsidRPr="00D87BB1" w:rsidRDefault="00D87BB1" w:rsidP="00D87BB1">
      <w:pPr>
        <w:rPr>
          <w:rFonts w:ascii="Raleway" w:hAnsi="Raleway"/>
          <w:sz w:val="24"/>
          <w:szCs w:val="24"/>
        </w:rPr>
      </w:pPr>
      <w:r w:rsidRPr="00D87BB1">
        <w:rPr>
          <w:rFonts w:ascii="Raleway" w:hAnsi="Raleway"/>
          <w:sz w:val="24"/>
          <w:szCs w:val="24"/>
        </w:rPr>
        <w:t xml:space="preserve">The employee should be notified as soon as possible in a written format of the decision. Preferably, this would be done via email to have a date and time stamp on the document. Alternatively, the provision of the letter to the employee in hard copy should be witnessed by another company representation (e.g., another manager, human resources representative). </w:t>
      </w:r>
    </w:p>
    <w:p w14:paraId="5C256AC8" w14:textId="77777777" w:rsidR="00D87BB1" w:rsidRPr="00D87BB1" w:rsidRDefault="00D87BB1" w:rsidP="00D87BB1">
      <w:pPr>
        <w:rPr>
          <w:rFonts w:ascii="Raleway" w:hAnsi="Raleway"/>
          <w:sz w:val="24"/>
          <w:szCs w:val="24"/>
        </w:rPr>
      </w:pPr>
      <w:r w:rsidRPr="00D87BB1">
        <w:rPr>
          <w:rFonts w:ascii="Raleway" w:hAnsi="Raleway"/>
          <w:sz w:val="24"/>
          <w:szCs w:val="24"/>
        </w:rPr>
        <w:t>This letter should state:</w:t>
      </w:r>
    </w:p>
    <w:p w14:paraId="227E5266" w14:textId="77777777" w:rsidR="00D87BB1" w:rsidRPr="00D87BB1" w:rsidRDefault="00D87BB1" w:rsidP="00D87BB1">
      <w:pPr>
        <w:pStyle w:val="ListParagraph"/>
        <w:numPr>
          <w:ilvl w:val="0"/>
          <w:numId w:val="8"/>
        </w:numPr>
        <w:spacing w:line="278" w:lineRule="auto"/>
        <w:contextualSpacing w:val="0"/>
        <w:rPr>
          <w:rFonts w:ascii="Raleway" w:hAnsi="Raleway"/>
          <w:sz w:val="24"/>
          <w:szCs w:val="24"/>
        </w:rPr>
      </w:pPr>
      <w:r w:rsidRPr="00D87BB1">
        <w:rPr>
          <w:rFonts w:ascii="Raleway" w:hAnsi="Raleway"/>
          <w:sz w:val="24"/>
          <w:szCs w:val="24"/>
        </w:rPr>
        <w:t>The issue identified</w:t>
      </w:r>
    </w:p>
    <w:p w14:paraId="632BE16E" w14:textId="77777777" w:rsidR="00D87BB1" w:rsidRPr="00D87BB1" w:rsidRDefault="00D87BB1" w:rsidP="00D87BB1">
      <w:pPr>
        <w:pStyle w:val="ListParagraph"/>
        <w:numPr>
          <w:ilvl w:val="0"/>
          <w:numId w:val="8"/>
        </w:numPr>
        <w:spacing w:line="278" w:lineRule="auto"/>
        <w:contextualSpacing w:val="0"/>
        <w:rPr>
          <w:rFonts w:ascii="Raleway" w:hAnsi="Raleway"/>
          <w:sz w:val="24"/>
          <w:szCs w:val="24"/>
        </w:rPr>
      </w:pPr>
      <w:r w:rsidRPr="00D87BB1">
        <w:rPr>
          <w:rFonts w:ascii="Raleway" w:hAnsi="Raleway"/>
          <w:sz w:val="24"/>
          <w:szCs w:val="24"/>
        </w:rPr>
        <w:t>A list of verbal and written warnings previously provided</w:t>
      </w:r>
    </w:p>
    <w:p w14:paraId="257412A7" w14:textId="77777777" w:rsidR="00D87BB1" w:rsidRPr="00D87BB1" w:rsidRDefault="00D87BB1" w:rsidP="00D87BB1">
      <w:pPr>
        <w:pStyle w:val="ListParagraph"/>
        <w:numPr>
          <w:ilvl w:val="0"/>
          <w:numId w:val="8"/>
        </w:numPr>
        <w:spacing w:line="278" w:lineRule="auto"/>
        <w:contextualSpacing w:val="0"/>
        <w:rPr>
          <w:rFonts w:ascii="Raleway" w:hAnsi="Raleway"/>
          <w:sz w:val="24"/>
          <w:szCs w:val="24"/>
        </w:rPr>
      </w:pPr>
      <w:r w:rsidRPr="00D87BB1">
        <w:rPr>
          <w:rFonts w:ascii="Raleway" w:hAnsi="Raleway"/>
          <w:sz w:val="24"/>
          <w:szCs w:val="24"/>
        </w:rPr>
        <w:t>The decision made regarding suspension, probation, or demotion</w:t>
      </w:r>
    </w:p>
    <w:p w14:paraId="70FC5467" w14:textId="77777777" w:rsidR="00D87BB1" w:rsidRPr="00D87BB1" w:rsidRDefault="00D87BB1" w:rsidP="00D87BB1">
      <w:pPr>
        <w:pStyle w:val="ListParagraph"/>
        <w:numPr>
          <w:ilvl w:val="0"/>
          <w:numId w:val="8"/>
        </w:numPr>
        <w:spacing w:line="278" w:lineRule="auto"/>
        <w:contextualSpacing w:val="0"/>
        <w:rPr>
          <w:rFonts w:ascii="Raleway" w:hAnsi="Raleway"/>
          <w:sz w:val="24"/>
          <w:szCs w:val="24"/>
        </w:rPr>
      </w:pPr>
      <w:r w:rsidRPr="00D87BB1">
        <w:rPr>
          <w:rFonts w:ascii="Raleway" w:hAnsi="Raleway"/>
          <w:sz w:val="24"/>
          <w:szCs w:val="24"/>
        </w:rPr>
        <w:t xml:space="preserve">A clear warning that a continuation of the </w:t>
      </w:r>
      <w:proofErr w:type="spellStart"/>
      <w:r w:rsidRPr="00D87BB1">
        <w:rPr>
          <w:rFonts w:ascii="Raleway" w:hAnsi="Raleway"/>
          <w:sz w:val="24"/>
          <w:szCs w:val="24"/>
        </w:rPr>
        <w:t>behaviour</w:t>
      </w:r>
      <w:proofErr w:type="spellEnd"/>
      <w:r w:rsidRPr="00D87BB1">
        <w:rPr>
          <w:rFonts w:ascii="Raleway" w:hAnsi="Raleway"/>
          <w:sz w:val="24"/>
          <w:szCs w:val="24"/>
        </w:rPr>
        <w:t xml:space="preserve"> may result in the termination of their employment </w:t>
      </w:r>
    </w:p>
    <w:p w14:paraId="1B3ED50D" w14:textId="77777777" w:rsidR="00D87BB1" w:rsidRPr="00D87BB1" w:rsidRDefault="00D87BB1" w:rsidP="00D87BB1">
      <w:pPr>
        <w:rPr>
          <w:rFonts w:ascii="Raleway" w:hAnsi="Raleway"/>
          <w:sz w:val="24"/>
          <w:szCs w:val="24"/>
        </w:rPr>
      </w:pPr>
      <w:r w:rsidRPr="00D87BB1">
        <w:rPr>
          <w:rFonts w:ascii="Raleway" w:hAnsi="Raleway"/>
          <w:sz w:val="24"/>
          <w:szCs w:val="24"/>
        </w:rPr>
        <w:br/>
        <w:t xml:space="preserve">A meeting should then be held with the employee to discuss the issued letter. It is recommended that more than one company representative be present at the meeting (e.g., manager and human resources representative). </w:t>
      </w:r>
    </w:p>
    <w:p w14:paraId="54802146" w14:textId="29E14465" w:rsidR="00D87BB1" w:rsidRPr="00D87BB1" w:rsidRDefault="00D87BB1" w:rsidP="00D87BB1">
      <w:pPr>
        <w:rPr>
          <w:rFonts w:ascii="Raleway" w:hAnsi="Raleway"/>
          <w:b/>
          <w:bCs/>
          <w:sz w:val="24"/>
          <w:szCs w:val="24"/>
          <w:u w:val="single"/>
        </w:rPr>
      </w:pPr>
      <w:r>
        <w:rPr>
          <w:rFonts w:ascii="Raleway" w:hAnsi="Raleway"/>
          <w:sz w:val="24"/>
          <w:szCs w:val="24"/>
          <w:u w:val="single"/>
        </w:rPr>
        <w:br/>
      </w:r>
      <w:r w:rsidRPr="00D87BB1">
        <w:rPr>
          <w:rFonts w:ascii="Raleway" w:hAnsi="Raleway"/>
          <w:b/>
          <w:bCs/>
          <w:sz w:val="24"/>
          <w:szCs w:val="24"/>
          <w:u w:val="single"/>
        </w:rPr>
        <w:t>Dismissal</w:t>
      </w:r>
    </w:p>
    <w:p w14:paraId="52895431" w14:textId="77777777" w:rsidR="00D87BB1" w:rsidRPr="00D87BB1" w:rsidRDefault="00D87BB1" w:rsidP="00D87BB1">
      <w:pPr>
        <w:rPr>
          <w:rFonts w:ascii="Raleway" w:hAnsi="Raleway"/>
          <w:sz w:val="24"/>
          <w:szCs w:val="24"/>
        </w:rPr>
      </w:pPr>
      <w:r w:rsidRPr="00D87BB1">
        <w:rPr>
          <w:rFonts w:ascii="Raleway" w:hAnsi="Raleway"/>
          <w:sz w:val="24"/>
          <w:szCs w:val="24"/>
        </w:rPr>
        <w:t xml:space="preserve">If an employee fails to correct his or her unacceptable </w:t>
      </w:r>
      <w:proofErr w:type="spellStart"/>
      <w:r w:rsidRPr="00D87BB1">
        <w:rPr>
          <w:rFonts w:ascii="Raleway" w:hAnsi="Raleway"/>
          <w:sz w:val="24"/>
          <w:szCs w:val="24"/>
        </w:rPr>
        <w:t>behaviour</w:t>
      </w:r>
      <w:proofErr w:type="spellEnd"/>
      <w:r w:rsidRPr="00D87BB1">
        <w:rPr>
          <w:rFonts w:ascii="Raleway" w:hAnsi="Raleway"/>
          <w:sz w:val="24"/>
          <w:szCs w:val="24"/>
        </w:rPr>
        <w:t xml:space="preserve"> even after all other recourses have been exhausted, dismissal of the employee for just cause may be appropriate.</w:t>
      </w:r>
    </w:p>
    <w:p w14:paraId="0BCC8CE1" w14:textId="77777777" w:rsidR="00AC4E8A" w:rsidRPr="00D87BB1" w:rsidRDefault="00AC4E8A" w:rsidP="00A42525">
      <w:pPr>
        <w:spacing w:before="240" w:after="240"/>
        <w:rPr>
          <w:rFonts w:ascii="Raleway" w:eastAsia="Raleway" w:hAnsi="Raleway" w:cs="Raleway"/>
          <w:sz w:val="24"/>
          <w:szCs w:val="24"/>
        </w:rPr>
      </w:pPr>
    </w:p>
    <w:sectPr w:rsidR="00AC4E8A" w:rsidRPr="00D87BB1" w:rsidSect="00A42525">
      <w:footerReference w:type="even" r:id="rId13"/>
      <w:footerReference w:type="default" r:id="rId14"/>
      <w:footerReference w:type="first" r:id="rId15"/>
      <w:pgSz w:w="12240" w:h="15840"/>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6BE965" w14:textId="77777777" w:rsidR="00247F9C" w:rsidRDefault="00247F9C">
      <w:pPr>
        <w:spacing w:line="240" w:lineRule="auto"/>
      </w:pPr>
      <w:r>
        <w:separator/>
      </w:r>
    </w:p>
  </w:endnote>
  <w:endnote w:type="continuationSeparator" w:id="0">
    <w:p w14:paraId="79EF2410" w14:textId="77777777" w:rsidR="00247F9C" w:rsidRDefault="00247F9C">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BD494889-3B44-A04B-8DD9-5826ABE57997}"/>
  </w:font>
  <w:font w:name="Symbol">
    <w:panose1 w:val="05050102010706020507"/>
    <w:charset w:val="02"/>
    <w:family w:val="decorative"/>
    <w:pitch w:val="variable"/>
    <w:sig w:usb0="00000000" w:usb1="10000000" w:usb2="00000000" w:usb3="00000000" w:csb0="80000000" w:csb1="00000000"/>
    <w:embedRegular r:id="rId2" w:fontKey="{E1B13A03-8F8D-0845-A7A1-EEA2A85468FB}"/>
  </w:font>
  <w:font w:name="Courier New">
    <w:panose1 w:val="02070309020205020404"/>
    <w:charset w:val="00"/>
    <w:family w:val="modern"/>
    <w:pitch w:val="fixed"/>
    <w:sig w:usb0="E0002AFF" w:usb1="C0007843" w:usb2="00000009" w:usb3="00000000" w:csb0="000001FF" w:csb1="00000000"/>
    <w:embedRegular r:id="rId3" w:fontKey="{D0366238-8F83-EE40-B661-5EB3499F9868}"/>
  </w:font>
  <w:font w:name="Wingdings">
    <w:panose1 w:val="05000000000000000000"/>
    <w:charset w:val="02"/>
    <w:family w:val="decorative"/>
    <w:pitch w:val="variable"/>
    <w:sig w:usb0="00000003" w:usb1="10000000" w:usb2="00000000" w:usb3="00000000" w:csb0="80000001" w:csb1="00000000"/>
    <w:embedRegular r:id="rId4" w:fontKey="{50A211B7-E4A3-884E-AEDB-049D88E6E3CA}"/>
  </w:font>
  <w:font w:name="Arial">
    <w:panose1 w:val="020B0604020202020204"/>
    <w:charset w:val="00"/>
    <w:family w:val="swiss"/>
    <w:pitch w:val="variable"/>
    <w:sig w:usb0="E0002EFF" w:usb1="C000785B" w:usb2="00000009" w:usb3="00000000" w:csb0="000001FF" w:csb1="00000000"/>
    <w:embedRegular r:id="rId5" w:fontKey="{99388709-98CF-2A49-B81C-1D3DB50B3D09}"/>
    <w:embedBold r:id="rId6" w:fontKey="{B07AA418-A9CD-4648-AF87-F2F33D0B2032}"/>
    <w:embedItalic r:id="rId7" w:fontKey="{0E13FA16-B850-E64C-AE61-1DCA01A1E92B}"/>
  </w:font>
  <w:font w:name="League Spartan">
    <w:altName w:val="Calibri"/>
    <w:panose1 w:val="020B0604020202020204"/>
    <w:charset w:val="00"/>
    <w:family w:val="auto"/>
    <w:pitch w:val="default"/>
  </w:font>
  <w:font w:name="Raleway">
    <w:panose1 w:val="00000000000000000000"/>
    <w:charset w:val="00"/>
    <w:family w:val="auto"/>
    <w:pitch w:val="variable"/>
    <w:sig w:usb0="A00002FF" w:usb1="5000205B" w:usb2="00000000" w:usb3="00000000" w:csb0="00000197" w:csb1="00000000"/>
    <w:embedRegular r:id="rId9" w:fontKey="{FC8104F9-978D-5845-B97E-FDCFB6D51A22}"/>
    <w:embedBold r:id="rId10" w:fontKey="{7B00B10E-7336-4347-9542-1F6D01992CC6}"/>
    <w:embedItalic r:id="rId11" w:fontKey="{4626184E-3CE9-DF4D-B86C-6C4A3CCE6C0D}"/>
  </w:font>
  <w:font w:name="Calibri">
    <w:panose1 w:val="020F0502020204030204"/>
    <w:charset w:val="00"/>
    <w:family w:val="swiss"/>
    <w:pitch w:val="variable"/>
    <w:sig w:usb0="E4002EFF" w:usb1="C200247B" w:usb2="00000009" w:usb3="00000000" w:csb0="000001FF" w:csb1="00000000"/>
    <w:embedRegular r:id="rId12" w:fontKey="{85E84A02-57BC-324C-95B5-5167C1D1F751}"/>
  </w:font>
  <w:font w:name="Cambria">
    <w:panose1 w:val="02040503050406030204"/>
    <w:charset w:val="00"/>
    <w:family w:val="roman"/>
    <w:pitch w:val="variable"/>
    <w:sig w:usb0="E00006FF" w:usb1="420024FF" w:usb2="02000000" w:usb3="00000000" w:csb0="0000019F" w:csb1="00000000"/>
    <w:embedRegular r:id="rId13" w:fontKey="{327517F4-C11F-8444-8A76-25514489AE09}"/>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715238198"/>
      <w:docPartObj>
        <w:docPartGallery w:val="Page Numbers (Bottom of Page)"/>
        <w:docPartUnique/>
      </w:docPartObj>
    </w:sdtPr>
    <w:sdtContent>
      <w:p w14:paraId="54D16252" w14:textId="77777777" w:rsidR="00A42525" w:rsidRDefault="00A42525" w:rsidP="00FC7E27">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FB5CFC2" w14:textId="77777777" w:rsidR="00A42525" w:rsidRDefault="00A42525" w:rsidP="00A42525">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538504657"/>
      <w:docPartObj>
        <w:docPartGallery w:val="Page Numbers (Bottom of Page)"/>
        <w:docPartUnique/>
      </w:docPartObj>
    </w:sdtPr>
    <w:sdtContent>
      <w:p w14:paraId="273566D4" w14:textId="77777777" w:rsidR="00A42525" w:rsidRDefault="00A42525" w:rsidP="00FC7E27">
        <w:pPr>
          <w:pStyle w:val="Footer"/>
          <w:framePr w:wrap="none" w:vAnchor="text" w:hAnchor="margin" w:xAlign="right" w:y="1"/>
          <w:rPr>
            <w:rStyle w:val="PageNumber"/>
          </w:rPr>
        </w:pPr>
        <w:r>
          <w:rPr>
            <w:rStyle w:val="PageNumber"/>
          </w:rPr>
          <w:t xml:space="preserve">Page | </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46B688E4" w14:textId="77777777" w:rsidR="00A42525" w:rsidRDefault="00A42525" w:rsidP="00A42525">
    <w:pPr>
      <w:pStyle w:val="Footer"/>
      <w:ind w:right="360"/>
    </w:pPr>
    <w:r>
      <w:rPr>
        <w:noProof/>
      </w:rPr>
      <w:drawing>
        <wp:anchor distT="0" distB="0" distL="114300" distR="114300" simplePos="0" relativeHeight="251659264" behindDoc="1" locked="0" layoutInCell="1" allowOverlap="1" wp14:anchorId="0AFD6F71" wp14:editId="37A8FF0B">
          <wp:simplePos x="0" y="0"/>
          <wp:positionH relativeFrom="margin">
            <wp:posOffset>-932955</wp:posOffset>
          </wp:positionH>
          <wp:positionV relativeFrom="page">
            <wp:posOffset>8960097</wp:posOffset>
          </wp:positionV>
          <wp:extent cx="7840107" cy="1097280"/>
          <wp:effectExtent l="0" t="0" r="8890" b="7620"/>
          <wp:wrapNone/>
          <wp:docPr id="910205501" name="Picture 1" descr="A green sprout growing from di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0205501" name="Picture 1" descr="A green sprout growing from dirt&#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840107" cy="1097280"/>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11474207"/>
      <w:docPartObj>
        <w:docPartGallery w:val="Page Numbers (Bottom of Page)"/>
        <w:docPartUnique/>
      </w:docPartObj>
    </w:sdtPr>
    <w:sdtContent>
      <w:p w14:paraId="333E684E" w14:textId="77777777" w:rsidR="00A42525" w:rsidRDefault="00A42525" w:rsidP="00FC7E27">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7C34528C" w14:textId="77777777" w:rsidR="00C80DC9" w:rsidRDefault="00C80DC9" w:rsidP="00A42525">
    <w:pPr>
      <w:pStyle w:val="Footer"/>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9F0628" w14:textId="77777777" w:rsidR="00247F9C" w:rsidRDefault="00247F9C">
      <w:pPr>
        <w:spacing w:line="240" w:lineRule="auto"/>
      </w:pPr>
      <w:r>
        <w:separator/>
      </w:r>
    </w:p>
  </w:footnote>
  <w:footnote w:type="continuationSeparator" w:id="0">
    <w:p w14:paraId="3749D9C9" w14:textId="77777777" w:rsidR="00247F9C" w:rsidRDefault="00247F9C">
      <w:pPr>
        <w:spacing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9E5D6F"/>
    <w:multiLevelType w:val="multilevel"/>
    <w:tmpl w:val="84DA0D6C"/>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lef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lef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left"/>
      <w:pPr>
        <w:ind w:left="6480" w:hanging="360"/>
      </w:pPr>
      <w:rPr>
        <w:u w:val="none"/>
      </w:rPr>
    </w:lvl>
  </w:abstractNum>
  <w:abstractNum w:abstractNumId="1" w15:restartNumberingAfterBreak="0">
    <w:nsid w:val="069071F0"/>
    <w:multiLevelType w:val="hybridMultilevel"/>
    <w:tmpl w:val="84D8B5A4"/>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 w15:restartNumberingAfterBreak="0">
    <w:nsid w:val="156B6897"/>
    <w:multiLevelType w:val="multilevel"/>
    <w:tmpl w:val="8D0205B6"/>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 w15:restartNumberingAfterBreak="0">
    <w:nsid w:val="21E75C33"/>
    <w:multiLevelType w:val="multilevel"/>
    <w:tmpl w:val="92CC11E2"/>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lef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lef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left"/>
      <w:pPr>
        <w:ind w:left="6480" w:hanging="360"/>
      </w:pPr>
      <w:rPr>
        <w:u w:val="none"/>
      </w:rPr>
    </w:lvl>
  </w:abstractNum>
  <w:abstractNum w:abstractNumId="4" w15:restartNumberingAfterBreak="0">
    <w:nsid w:val="2DB35CDF"/>
    <w:multiLevelType w:val="hybridMultilevel"/>
    <w:tmpl w:val="3760C6C6"/>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5" w15:restartNumberingAfterBreak="0">
    <w:nsid w:val="31DA2CB0"/>
    <w:multiLevelType w:val="hybridMultilevel"/>
    <w:tmpl w:val="A57C07C6"/>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6" w15:restartNumberingAfterBreak="0">
    <w:nsid w:val="41EB2506"/>
    <w:multiLevelType w:val="hybridMultilevel"/>
    <w:tmpl w:val="08AC2F2E"/>
    <w:lvl w:ilvl="0" w:tplc="F9586708">
      <w:start w:val="1"/>
      <w:numFmt w:val="decimal"/>
      <w:lvlText w:val="%1."/>
      <w:lvlJc w:val="left"/>
      <w:pPr>
        <w:ind w:left="720" w:hanging="360"/>
      </w:pPr>
      <w:rPr>
        <w:rFonts w:hint="default"/>
      </w:r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7" w15:restartNumberingAfterBreak="0">
    <w:nsid w:val="44041697"/>
    <w:multiLevelType w:val="hybridMultilevel"/>
    <w:tmpl w:val="7A14CF6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45D06D32"/>
    <w:multiLevelType w:val="hybridMultilevel"/>
    <w:tmpl w:val="C276DB8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9" w15:restartNumberingAfterBreak="0">
    <w:nsid w:val="50465B37"/>
    <w:multiLevelType w:val="hybridMultilevel"/>
    <w:tmpl w:val="33026336"/>
    <w:lvl w:ilvl="0" w:tplc="FFFFFFFF">
      <w:start w:val="1"/>
      <w:numFmt w:val="decimal"/>
      <w:lvlText w:val="%1."/>
      <w:lvlJc w:val="left"/>
      <w:pPr>
        <w:ind w:left="360" w:hanging="360"/>
      </w:pPr>
    </w:lvl>
    <w:lvl w:ilvl="1" w:tplc="10090019">
      <w:start w:val="1"/>
      <w:numFmt w:val="lowerLetter"/>
      <w:lvlText w:val="%2."/>
      <w:lvlJc w:val="left"/>
      <w:pPr>
        <w:ind w:left="360" w:hanging="360"/>
      </w:pPr>
    </w:lvl>
    <w:lvl w:ilvl="2" w:tplc="10090019">
      <w:start w:val="1"/>
      <w:numFmt w:val="lowerLetter"/>
      <w:lvlText w:val="%3."/>
      <w:lvlJc w:val="left"/>
      <w:pPr>
        <w:ind w:left="1440" w:hanging="360"/>
      </w:pPr>
    </w:lvl>
    <w:lvl w:ilvl="3" w:tplc="1009000F" w:tentative="1">
      <w:start w:val="1"/>
      <w:numFmt w:val="decimal"/>
      <w:lvlText w:val="%4."/>
      <w:lvlJc w:val="left"/>
      <w:pPr>
        <w:ind w:left="1800" w:hanging="360"/>
      </w:pPr>
    </w:lvl>
    <w:lvl w:ilvl="4" w:tplc="10090019" w:tentative="1">
      <w:start w:val="1"/>
      <w:numFmt w:val="lowerLetter"/>
      <w:lvlText w:val="%5."/>
      <w:lvlJc w:val="left"/>
      <w:pPr>
        <w:ind w:left="2520" w:hanging="360"/>
      </w:pPr>
    </w:lvl>
    <w:lvl w:ilvl="5" w:tplc="1009001B" w:tentative="1">
      <w:start w:val="1"/>
      <w:numFmt w:val="lowerRoman"/>
      <w:lvlText w:val="%6."/>
      <w:lvlJc w:val="right"/>
      <w:pPr>
        <w:ind w:left="3240" w:hanging="180"/>
      </w:pPr>
    </w:lvl>
    <w:lvl w:ilvl="6" w:tplc="1009000F" w:tentative="1">
      <w:start w:val="1"/>
      <w:numFmt w:val="decimal"/>
      <w:lvlText w:val="%7."/>
      <w:lvlJc w:val="left"/>
      <w:pPr>
        <w:ind w:left="3960" w:hanging="360"/>
      </w:pPr>
    </w:lvl>
    <w:lvl w:ilvl="7" w:tplc="10090019" w:tentative="1">
      <w:start w:val="1"/>
      <w:numFmt w:val="lowerLetter"/>
      <w:lvlText w:val="%8."/>
      <w:lvlJc w:val="left"/>
      <w:pPr>
        <w:ind w:left="4680" w:hanging="360"/>
      </w:pPr>
    </w:lvl>
    <w:lvl w:ilvl="8" w:tplc="1009001B" w:tentative="1">
      <w:start w:val="1"/>
      <w:numFmt w:val="lowerRoman"/>
      <w:lvlText w:val="%9."/>
      <w:lvlJc w:val="right"/>
      <w:pPr>
        <w:ind w:left="5400" w:hanging="180"/>
      </w:pPr>
    </w:lvl>
  </w:abstractNum>
  <w:abstractNum w:abstractNumId="10" w15:restartNumberingAfterBreak="0">
    <w:nsid w:val="6B142EF9"/>
    <w:multiLevelType w:val="hybridMultilevel"/>
    <w:tmpl w:val="A9269CF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787F75B6"/>
    <w:multiLevelType w:val="hybridMultilevel"/>
    <w:tmpl w:val="537404CA"/>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num w:numId="1" w16cid:durableId="1800298980">
    <w:abstractNumId w:val="2"/>
  </w:num>
  <w:num w:numId="2" w16cid:durableId="512375423">
    <w:abstractNumId w:val="3"/>
  </w:num>
  <w:num w:numId="3" w16cid:durableId="1040666616">
    <w:abstractNumId w:val="0"/>
  </w:num>
  <w:num w:numId="4" w16cid:durableId="515122234">
    <w:abstractNumId w:val="1"/>
  </w:num>
  <w:num w:numId="5" w16cid:durableId="2055999186">
    <w:abstractNumId w:val="5"/>
  </w:num>
  <w:num w:numId="6" w16cid:durableId="273556378">
    <w:abstractNumId w:val="6"/>
  </w:num>
  <w:num w:numId="7" w16cid:durableId="815610268">
    <w:abstractNumId w:val="9"/>
  </w:num>
  <w:num w:numId="8" w16cid:durableId="1618684641">
    <w:abstractNumId w:val="4"/>
  </w:num>
  <w:num w:numId="9" w16cid:durableId="1646817445">
    <w:abstractNumId w:val="8"/>
  </w:num>
  <w:num w:numId="10" w16cid:durableId="1095635998">
    <w:abstractNumId w:val="11"/>
  </w:num>
  <w:num w:numId="11" w16cid:durableId="1952280422">
    <w:abstractNumId w:val="10"/>
  </w:num>
  <w:num w:numId="12" w16cid:durableId="663169531">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1"/>
  <w:embedTrueTypeFonts/>
  <w:proofState w:spelling="clean" w:grammar="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87BB1"/>
    <w:rsid w:val="00247F9C"/>
    <w:rsid w:val="003C28A6"/>
    <w:rsid w:val="0044332E"/>
    <w:rsid w:val="00446294"/>
    <w:rsid w:val="005A11D7"/>
    <w:rsid w:val="00693D4B"/>
    <w:rsid w:val="00722146"/>
    <w:rsid w:val="0074555F"/>
    <w:rsid w:val="00761F4A"/>
    <w:rsid w:val="00807410"/>
    <w:rsid w:val="0082275B"/>
    <w:rsid w:val="009528D0"/>
    <w:rsid w:val="00A42525"/>
    <w:rsid w:val="00AC4E8A"/>
    <w:rsid w:val="00B02222"/>
    <w:rsid w:val="00B53958"/>
    <w:rsid w:val="00C80DC9"/>
    <w:rsid w:val="00C864A2"/>
    <w:rsid w:val="00D86626"/>
    <w:rsid w:val="00D87BB1"/>
    <w:rsid w:val="00DF7C18"/>
    <w:rsid w:val="00EE7504"/>
    <w:rsid w:val="00F1571E"/>
    <w:rsid w:val="00F25D26"/>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6986FC"/>
  <w15:docId w15:val="{A8E09E48-EA63-C449-8429-8863F46261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 w:eastAsia="en-CA"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keepNext/>
      <w:keepLines/>
      <w:spacing w:before="400" w:after="120"/>
      <w:outlineLvl w:val="0"/>
    </w:pPr>
    <w:rPr>
      <w:sz w:val="40"/>
      <w:szCs w:val="40"/>
    </w:rPr>
  </w:style>
  <w:style w:type="paragraph" w:styleId="Heading2">
    <w:name w:val="heading 2"/>
    <w:basedOn w:val="Normal"/>
    <w:next w:val="Normal"/>
    <w:uiPriority w:val="9"/>
    <w:semiHidden/>
    <w:unhideWhenUsed/>
    <w:qFormat/>
    <w:pPr>
      <w:keepNext/>
      <w:keepLines/>
      <w:spacing w:before="360" w:after="120"/>
      <w:outlineLvl w:val="1"/>
    </w:pPr>
    <w:rPr>
      <w:sz w:val="32"/>
      <w:szCs w:val="32"/>
    </w:rPr>
  </w:style>
  <w:style w:type="paragraph" w:styleId="Heading3">
    <w:name w:val="heading 3"/>
    <w:basedOn w:val="Normal"/>
    <w:next w:val="Normal"/>
    <w:uiPriority w:val="9"/>
    <w:semiHidden/>
    <w:unhideWhenUsed/>
    <w:qFormat/>
    <w:pPr>
      <w:keepNext/>
      <w:keepLines/>
      <w:spacing w:before="320" w:after="80"/>
      <w:outlineLvl w:val="2"/>
    </w:pPr>
    <w:rPr>
      <w:color w:val="434343"/>
      <w:sz w:val="28"/>
      <w:szCs w:val="28"/>
    </w:rPr>
  </w:style>
  <w:style w:type="paragraph" w:styleId="Heading4">
    <w:name w:val="heading 4"/>
    <w:basedOn w:val="Normal"/>
    <w:next w:val="Normal"/>
    <w:uiPriority w:val="9"/>
    <w:semiHidden/>
    <w:unhideWhenUsed/>
    <w:qFormat/>
    <w:pPr>
      <w:keepNext/>
      <w:keepLines/>
      <w:spacing w:before="280" w:after="80"/>
      <w:outlineLvl w:val="3"/>
    </w:pPr>
    <w:rPr>
      <w:color w:val="666666"/>
      <w:sz w:val="24"/>
      <w:szCs w:val="24"/>
    </w:rPr>
  </w:style>
  <w:style w:type="paragraph" w:styleId="Heading5">
    <w:name w:val="heading 5"/>
    <w:basedOn w:val="Normal"/>
    <w:next w:val="Normal"/>
    <w:uiPriority w:val="9"/>
    <w:semiHidden/>
    <w:unhideWhenUsed/>
    <w:qFormat/>
    <w:pPr>
      <w:keepNext/>
      <w:keepLines/>
      <w:spacing w:before="240" w:after="80"/>
      <w:outlineLvl w:val="4"/>
    </w:pPr>
    <w:rPr>
      <w:color w:val="666666"/>
    </w:rPr>
  </w:style>
  <w:style w:type="paragraph" w:styleId="Heading6">
    <w:name w:val="heading 6"/>
    <w:basedOn w:val="Normal"/>
    <w:next w:val="Normal"/>
    <w:uiPriority w:val="9"/>
    <w:semiHidden/>
    <w:unhideWhenUsed/>
    <w:qFormat/>
    <w:pPr>
      <w:keepNext/>
      <w:keepLines/>
      <w:spacing w:before="240" w:after="80"/>
      <w:outlineLvl w:val="5"/>
    </w:pPr>
    <w:rPr>
      <w:i/>
      <w:iCs/>
      <w:color w:val="66666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basedOn w:val="Normal"/>
    <w:next w:val="Normal"/>
    <w:uiPriority w:val="10"/>
    <w:qFormat/>
    <w:pPr>
      <w:keepNext/>
      <w:keepLines/>
      <w:spacing w:after="60"/>
    </w:pPr>
    <w:rPr>
      <w:sz w:val="52"/>
      <w:szCs w:val="52"/>
    </w:rPr>
  </w:style>
  <w:style w:type="paragraph" w:styleId="Subtitle">
    <w:name w:val="Subtitle"/>
    <w:basedOn w:val="Normal"/>
    <w:next w:val="Normal"/>
    <w:uiPriority w:val="11"/>
    <w:qFormat/>
    <w:pPr>
      <w:keepNext/>
      <w:keepLines/>
      <w:spacing w:after="320"/>
    </w:pPr>
    <w:rPr>
      <w:color w:val="666666"/>
      <w:sz w:val="30"/>
      <w:szCs w:val="30"/>
    </w:rPr>
  </w:style>
  <w:style w:type="table" w:customStyle="1" w:styleId="a">
    <w:basedOn w:val="TableNormal0"/>
    <w:tblPr>
      <w:tblStyleRowBandSize w:val="1"/>
      <w:tblStyleColBandSize w:val="1"/>
    </w:tblPr>
  </w:style>
  <w:style w:type="table" w:customStyle="1" w:styleId="a0">
    <w:basedOn w:val="TableNormal0"/>
    <w:tblPr>
      <w:tblStyleRowBandSize w:val="1"/>
      <w:tblStyleColBandSize w:val="1"/>
    </w:tblPr>
  </w:style>
  <w:style w:type="table" w:customStyle="1" w:styleId="a1">
    <w:basedOn w:val="TableNormal0"/>
    <w:tblPr>
      <w:tblStyleRowBandSize w:val="1"/>
      <w:tblStyleColBandSize w:val="1"/>
    </w:tblPr>
  </w:style>
  <w:style w:type="table" w:customStyle="1" w:styleId="a2">
    <w:basedOn w:val="TableNormal0"/>
    <w:tblPr>
      <w:tblStyleRowBandSize w:val="1"/>
      <w:tblStyleColBandSize w:val="1"/>
    </w:tblPr>
  </w:style>
  <w:style w:type="table" w:customStyle="1" w:styleId="a3">
    <w:basedOn w:val="TableNormal0"/>
    <w:tblPr>
      <w:tblStyleRowBandSize w:val="1"/>
      <w:tblStyleColBandSize w:val="1"/>
    </w:tblPr>
  </w:style>
  <w:style w:type="table" w:customStyle="1" w:styleId="a4">
    <w:basedOn w:val="TableNormal0"/>
    <w:tblPr>
      <w:tblStyleRowBandSize w:val="1"/>
      <w:tblStyleColBandSize w:val="1"/>
    </w:tblPr>
  </w:style>
  <w:style w:type="table" w:customStyle="1" w:styleId="a5">
    <w:basedOn w:val="TableNormal0"/>
    <w:tblPr>
      <w:tblStyleRowBandSize w:val="1"/>
      <w:tblStyleColBandSize w:val="1"/>
    </w:tblPr>
  </w:style>
  <w:style w:type="table" w:customStyle="1" w:styleId="a6">
    <w:basedOn w:val="TableNormal0"/>
    <w:tblPr>
      <w:tblStyleRowBandSize w:val="1"/>
      <w:tblStyleColBandSize w:val="1"/>
    </w:tblPr>
  </w:style>
  <w:style w:type="table" w:customStyle="1" w:styleId="a7">
    <w:basedOn w:val="TableNormal0"/>
    <w:tblPr>
      <w:tblStyleRowBandSize w:val="1"/>
      <w:tblStyleColBandSize w:val="1"/>
    </w:tblPr>
  </w:style>
  <w:style w:type="table" w:customStyle="1" w:styleId="a8">
    <w:basedOn w:val="TableNormal0"/>
    <w:tblPr>
      <w:tblStyleRowBandSize w:val="1"/>
      <w:tblStyleColBandSize w:val="1"/>
    </w:tblPr>
  </w:style>
  <w:style w:type="table" w:customStyle="1" w:styleId="a9">
    <w:basedOn w:val="TableNormal0"/>
    <w:tblPr>
      <w:tblStyleRowBandSize w:val="1"/>
      <w:tblStyleColBandSize w:val="1"/>
    </w:tblPr>
  </w:style>
  <w:style w:type="table" w:customStyle="1" w:styleId="aa">
    <w:basedOn w:val="TableNormal0"/>
    <w:tblPr>
      <w:tblStyleRowBandSize w:val="1"/>
      <w:tblStyleColBandSize w:val="1"/>
    </w:tblPr>
  </w:style>
  <w:style w:type="table" w:customStyle="1" w:styleId="ab">
    <w:basedOn w:val="TableNormal0"/>
    <w:tblPr>
      <w:tblStyleRowBandSize w:val="1"/>
      <w:tblStyleColBandSize w:val="1"/>
    </w:tblPr>
  </w:style>
  <w:style w:type="table" w:customStyle="1" w:styleId="ac">
    <w:basedOn w:val="TableNormal0"/>
    <w:tblPr>
      <w:tblStyleRowBandSize w:val="1"/>
      <w:tblStyleColBandSize w:val="1"/>
    </w:tblPr>
  </w:style>
  <w:style w:type="paragraph" w:styleId="Header">
    <w:name w:val="header"/>
    <w:basedOn w:val="Normal"/>
    <w:link w:val="HeaderChar"/>
    <w:uiPriority w:val="99"/>
    <w:unhideWhenUsed/>
    <w:rsid w:val="009528D0"/>
    <w:pPr>
      <w:tabs>
        <w:tab w:val="center" w:pos="4680"/>
        <w:tab w:val="right" w:pos="9360"/>
      </w:tabs>
      <w:spacing w:line="240" w:lineRule="auto"/>
    </w:pPr>
  </w:style>
  <w:style w:type="character" w:customStyle="1" w:styleId="HeaderChar">
    <w:name w:val="Header Char"/>
    <w:basedOn w:val="DefaultParagraphFont"/>
    <w:link w:val="Header"/>
    <w:uiPriority w:val="99"/>
    <w:rsid w:val="009528D0"/>
  </w:style>
  <w:style w:type="paragraph" w:styleId="Footer">
    <w:name w:val="footer"/>
    <w:basedOn w:val="Normal"/>
    <w:link w:val="FooterChar"/>
    <w:uiPriority w:val="99"/>
    <w:unhideWhenUsed/>
    <w:rsid w:val="009528D0"/>
    <w:pPr>
      <w:tabs>
        <w:tab w:val="center" w:pos="4680"/>
        <w:tab w:val="right" w:pos="9360"/>
      </w:tabs>
      <w:spacing w:line="240" w:lineRule="auto"/>
    </w:pPr>
  </w:style>
  <w:style w:type="character" w:customStyle="1" w:styleId="FooterChar">
    <w:name w:val="Footer Char"/>
    <w:basedOn w:val="DefaultParagraphFont"/>
    <w:link w:val="Footer"/>
    <w:uiPriority w:val="99"/>
    <w:rsid w:val="009528D0"/>
  </w:style>
  <w:style w:type="table" w:styleId="TableGrid">
    <w:name w:val="Table Grid"/>
    <w:basedOn w:val="TableNormal"/>
    <w:uiPriority w:val="59"/>
    <w:rsid w:val="003C28A6"/>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Bullet,Numbered List Paragraph,Unordered List Level 1,Colorful List - Accent 11,table bullets,Bullet List 1,Lettre d'introduction,List Paragraph1,Bullet list,List Paragraph - bullets,Resume Title,Recommendation,List Paragraph11,bullet 2,L"/>
    <w:basedOn w:val="Normal"/>
    <w:link w:val="ListParagraphChar"/>
    <w:uiPriority w:val="34"/>
    <w:qFormat/>
    <w:rsid w:val="003C28A6"/>
    <w:pPr>
      <w:ind w:left="720"/>
      <w:contextualSpacing/>
    </w:pPr>
  </w:style>
  <w:style w:type="character" w:styleId="PageNumber">
    <w:name w:val="page number"/>
    <w:basedOn w:val="DefaultParagraphFont"/>
    <w:uiPriority w:val="99"/>
    <w:semiHidden/>
    <w:unhideWhenUsed/>
    <w:rsid w:val="00B02222"/>
  </w:style>
  <w:style w:type="character" w:customStyle="1" w:styleId="ListParagraphChar">
    <w:name w:val="List Paragraph Char"/>
    <w:aliases w:val="Bullet Char,Numbered List Paragraph Char,Unordered List Level 1 Char,Colorful List - Accent 11 Char,table bullets Char,Bullet List 1 Char,Lettre d'introduction Char,List Paragraph1 Char,Bullet list Char,List Paragraph - bullets Char"/>
    <w:basedOn w:val="DefaultParagraphFont"/>
    <w:link w:val="ListParagraph"/>
    <w:uiPriority w:val="34"/>
    <w:qFormat/>
    <w:locked/>
    <w:rsid w:val="00D87BB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5" Type="http://schemas.openxmlformats.org/officeDocument/2006/relationships/numbering" Target="numbering.xml"/><Relationship Id="rId15" Type="http://schemas.openxmlformats.org/officeDocument/2006/relationships/footer" Target="footer3.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Users/caleighatkinson/Library/Group%20Containers/UBF8T346G9.Office/User%20Content.localized/Templates.localized/TEMPLATE%20AFPA.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31F2508999C5C645A61A68EBD4A94372" ma:contentTypeVersion="10" ma:contentTypeDescription="Create a new document." ma:contentTypeScope="" ma:versionID="a49c2ff8986eb3fd45321ec48409e28c">
  <xsd:schema xmlns:xsd="http://www.w3.org/2001/XMLSchema" xmlns:xs="http://www.w3.org/2001/XMLSchema" xmlns:p="http://schemas.microsoft.com/office/2006/metadata/properties" xmlns:ns3="61e22826-e91a-4415-943c-57d672de1279" targetNamespace="http://schemas.microsoft.com/office/2006/metadata/properties" ma:root="true" ma:fieldsID="912de990263b2beffd65618c918fc4ba" ns3:_="">
    <xsd:import namespace="61e22826-e91a-4415-943c-57d672de127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1e22826-e91a-4415-943c-57d672de127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activity xmlns="61e22826-e91a-4415-943c-57d672de1279" xsi:nil="true"/>
  </documentManagement>
</p:properties>
</file>

<file path=customXml/itemProps1.xml><?xml version="1.0" encoding="utf-8"?>
<ds:datastoreItem xmlns:ds="http://schemas.openxmlformats.org/officeDocument/2006/customXml" ds:itemID="{CC100488-DD50-4170-8F27-98B7341C27EB}">
  <ds:schemaRefs>
    <ds:schemaRef ds:uri="http://schemas.microsoft.com/sharepoint/v3/contenttype/forms"/>
  </ds:schemaRefs>
</ds:datastoreItem>
</file>

<file path=customXml/itemProps2.xml><?xml version="1.0" encoding="utf-8"?>
<ds:datastoreItem xmlns:ds="http://schemas.openxmlformats.org/officeDocument/2006/customXml" ds:itemID="{A2858D05-DDC9-BD4A-B40C-DBA8848493A0}">
  <ds:schemaRefs>
    <ds:schemaRef ds:uri="http://schemas.openxmlformats.org/officeDocument/2006/bibliography"/>
  </ds:schemaRefs>
</ds:datastoreItem>
</file>

<file path=customXml/itemProps3.xml><?xml version="1.0" encoding="utf-8"?>
<ds:datastoreItem xmlns:ds="http://schemas.openxmlformats.org/officeDocument/2006/customXml" ds:itemID="{8AB788E7-B47D-4F6D-8D79-13A1221EBC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1e22826-e91a-4415-943c-57d672de12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8BAAADF-388D-4168-87C1-11470B1D6C41}">
  <ds:schemaRefs>
    <ds:schemaRef ds:uri="http://schemas.microsoft.com/office/2006/metadata/properties"/>
    <ds:schemaRef ds:uri="http://schemas.microsoft.com/office/infopath/2007/PartnerControls"/>
    <ds:schemaRef ds:uri="61e22826-e91a-4415-943c-57d672de1279"/>
  </ds:schemaRefs>
</ds:datastoreItem>
</file>

<file path=docProps/app.xml><?xml version="1.0" encoding="utf-8"?>
<Properties xmlns="http://schemas.openxmlformats.org/officeDocument/2006/extended-properties" xmlns:vt="http://schemas.openxmlformats.org/officeDocument/2006/docPropsVTypes">
  <Template>TEMPLATE AFPA.dotx</Template>
  <TotalTime>19</TotalTime>
  <Pages>10</Pages>
  <Words>1183</Words>
  <Characters>6749</Characters>
  <Application>Microsoft Office Word</Application>
  <DocSecurity>0</DocSecurity>
  <Lines>56</Lines>
  <Paragraphs>15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7917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Microsoft Office User</dc:creator>
  <cp:lastModifiedBy>Caleigh Atkinson</cp:lastModifiedBy>
  <cp:revision>4</cp:revision>
  <dcterms:created xsi:type="dcterms:W3CDTF">2026-02-01T21:15:00Z</dcterms:created>
  <dcterms:modified xsi:type="dcterms:W3CDTF">2026-02-03T00:12:00Z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0x01010031F2508999C5C645A61A68EBD4A94372</vt:lpwstr>
  </property>
</Properties>
</file>